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1"/>
  </p:notesMasterIdLst>
  <p:sldIdLst>
    <p:sldId id="256" r:id="rId2"/>
    <p:sldId id="257" r:id="rId3"/>
    <p:sldId id="258" r:id="rId4"/>
    <p:sldId id="266" r:id="rId5"/>
    <p:sldId id="263" r:id="rId6"/>
    <p:sldId id="262" r:id="rId7"/>
    <p:sldId id="267" r:id="rId8"/>
    <p:sldId id="268" r:id="rId9"/>
    <p:sldId id="269" r:id="rId10"/>
    <p:sldId id="270" r:id="rId11"/>
    <p:sldId id="271" r:id="rId12"/>
    <p:sldId id="273" r:id="rId13"/>
    <p:sldId id="274" r:id="rId14"/>
    <p:sldId id="278" r:id="rId15"/>
    <p:sldId id="276" r:id="rId16"/>
    <p:sldId id="277" r:id="rId17"/>
    <p:sldId id="275" r:id="rId18"/>
    <p:sldId id="272"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8B8D3-4FC5-4363-9506-ACF6DFF697FF}" type="datetimeFigureOut">
              <a:rPr lang="ru-RU" smtClean="0"/>
              <a:pPr/>
              <a:t>16.01.2024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B15DE-3ACC-434E-8A1F-B4C523DB4E4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B4C71EC6-210F-42DE-9C53-41977AD35B3D}" type="datetimeFigureOut">
              <a:rPr lang="ru-RU" smtClean="0"/>
              <a:pPr/>
              <a:t>16.01.2024</a:t>
            </a:fld>
            <a:endParaRPr lang="ru-RU"/>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0278630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24357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75425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fld id="{9A31128E-51F9-4946-BB2A-869D893BC9FF}" type="datetimeFigureOut">
              <a:rPr lang="ru-RU" altLang="ru-RU"/>
              <a:pPr>
                <a:defRPr/>
              </a:pPr>
              <a:t>16.01.2024</a:t>
            </a:fld>
            <a:endParaRPr lang="ru-RU" alt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18B14038-DB53-4CD8-8A6D-ACAF0D0FE065}"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fld id="{73B4B22B-2516-4845-9A10-2B3D98D87641}" type="datetimeFigureOut">
              <a:rPr lang="ru-RU" altLang="ru-RU"/>
              <a:pPr>
                <a:defRPr/>
              </a:pPr>
              <a:t>16.01.2024</a:t>
            </a:fld>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178218D9-BCC3-41CB-8554-59DBCF3AB018}" type="slidenum">
              <a:rPr lang="ru-RU" altLang="ru-RU"/>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35D2C3C5-B826-4EEC-84CB-C010A4D122FA}" type="datetimeFigureOut">
              <a:rPr lang="ru-RU" altLang="ru-RU"/>
              <a:pPr>
                <a:defRPr/>
              </a:pPr>
              <a:t>16.01.2024</a:t>
            </a:fld>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F4CD9369-6A6B-4487-B7B8-B5500FFB7A2D}"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59441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B4C71EC6-210F-42DE-9C53-41977AD35B3D}" type="datetimeFigureOut">
              <a:rPr lang="ru-RU" smtClean="0"/>
              <a:pPr/>
              <a:t>16.01.2024</a:t>
            </a:fld>
            <a:endParaRPr lang="ru-RU"/>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6453378" y="5211060"/>
            <a:ext cx="1584198" cy="228600"/>
          </a:xfrm>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5123156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6578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16724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19537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36391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16.01.2024</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19B0651-EE4F-4900-A07F-96A6BFA9D0F0}" type="slidenum">
              <a:rPr lang="ru-RU" smtClean="0"/>
              <a:pPr/>
              <a:t>‹#›</a:t>
            </a:fld>
            <a:endParaRPr lang="ru-RU"/>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6545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4C71EC6-210F-42DE-9C53-41977AD35B3D}" type="datetimeFigureOut">
              <a:rPr lang="ru-RU" smtClean="0"/>
              <a:pPr/>
              <a:t>16.01.2024</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19B0651-EE4F-4900-A07F-96A6BFA9D0F0}" type="slidenum">
              <a:rPr lang="ru-RU" smtClean="0"/>
              <a:pPr/>
              <a:t>‹#›</a:t>
            </a:fld>
            <a:endParaRPr lang="ru-RU"/>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31634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B4C71EC6-210F-42DE-9C53-41977AD35B3D}" type="datetimeFigureOut">
              <a:rPr lang="ru-RU" smtClean="0"/>
              <a:pPr/>
              <a:t>16.01.2024</a:t>
            </a:fld>
            <a:endParaRPr lang="ru-RU"/>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83304720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31.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31.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0.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276872"/>
            <a:ext cx="7772400" cy="2232247"/>
          </a:xfrm>
        </p:spPr>
        <p:txBody>
          <a:bodyPr>
            <a:normAutofit fontScale="90000"/>
          </a:bodyPr>
          <a:lstStyle/>
          <a:p>
            <a:r>
              <a:rPr lang="ru-RU" dirty="0" smtClean="0"/>
              <a:t>Цветовой </a:t>
            </a:r>
            <a:r>
              <a:rPr lang="ru-RU" dirty="0" smtClean="0"/>
              <a:t> тон</a:t>
            </a:r>
            <a:r>
              <a:rPr lang="ru-RU" dirty="0" smtClean="0"/>
              <a:t>, насыщенность, светлота. </a:t>
            </a:r>
            <a:br>
              <a:rPr lang="ru-RU" dirty="0" smtClean="0"/>
            </a:br>
            <a:r>
              <a:rPr lang="ru-RU" dirty="0" smtClean="0"/>
              <a:t>Гобелен</a:t>
            </a:r>
            <a:endParaRPr lang="ru-RU" sz="3600" b="1" dirty="0">
              <a:solidFill>
                <a:srgbClr val="002060"/>
              </a:solidFill>
            </a:endParaRPr>
          </a:p>
        </p:txBody>
      </p:sp>
    </p:spTree>
    <p:extLst>
      <p:ext uri="{BB962C8B-B14F-4D97-AF65-F5344CB8AC3E}">
        <p14:creationId xmlns="" xmlns:p14="http://schemas.microsoft.com/office/powerpoint/2010/main" val="403793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2226576"/>
          </a:xfrm>
        </p:spPr>
        <p:txBody>
          <a:bodyPr>
            <a:normAutofit/>
          </a:bodyPr>
          <a:lstStyle/>
          <a:p>
            <a:pPr algn="ctr"/>
            <a:r>
              <a:rPr lang="ru-RU" sz="3600" dirty="0" smtClean="0">
                <a:solidFill>
                  <a:srgbClr val="002060"/>
                </a:solidFill>
              </a:rPr>
              <a:t>Художник использует свойства цвета для передачи замысла и настроения в картинах</a:t>
            </a:r>
            <a:endParaRPr lang="ru-RU" sz="3600" dirty="0">
              <a:solidFill>
                <a:srgbClr val="002060"/>
              </a:solidFill>
            </a:endParaRPr>
          </a:p>
        </p:txBody>
      </p:sp>
      <p:pic>
        <p:nvPicPr>
          <p:cNvPr id="7170" name="Picture 2" descr="C:\ИСКУССТВО\Дополнения к наглядности по внеурочке\i.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884591"/>
            <a:ext cx="3653771"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ИСКУССТВО\Дополнения к наглядности по внеурочке\473252_html_m27800ec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2492896"/>
            <a:ext cx="2520711" cy="35196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6819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73224" y="476672"/>
            <a:ext cx="8229600" cy="1008112"/>
          </a:xfrm>
        </p:spPr>
        <p:txBody>
          <a:bodyPr>
            <a:normAutofit fontScale="90000"/>
          </a:bodyPr>
          <a:lstStyle/>
          <a:p>
            <a:pPr algn="ctr"/>
            <a:r>
              <a:rPr lang="ru-RU" dirty="0" smtClean="0">
                <a:solidFill>
                  <a:srgbClr val="002060"/>
                </a:solidFill>
              </a:rPr>
              <a:t>Сравни по настроению эти пейзажи</a:t>
            </a:r>
            <a:endParaRPr lang="ru-RU" dirty="0">
              <a:solidFill>
                <a:srgbClr val="002060"/>
              </a:solidFill>
            </a:endParaRPr>
          </a:p>
        </p:txBody>
      </p:sp>
      <p:sp>
        <p:nvSpPr>
          <p:cNvPr id="2" name="Объект 1"/>
          <p:cNvSpPr>
            <a:spLocks noGrp="1"/>
          </p:cNvSpPr>
          <p:nvPr>
            <p:ph idx="1"/>
          </p:nvPr>
        </p:nvSpPr>
        <p:spPr>
          <a:xfrm>
            <a:off x="899592" y="5517232"/>
            <a:ext cx="7408333" cy="1112986"/>
          </a:xfrm>
        </p:spPr>
        <p:txBody>
          <a:bodyPr/>
          <a:lstStyle/>
          <a:p>
            <a:pPr marL="0" indent="0" algn="ctr">
              <a:buNone/>
            </a:pPr>
            <a:r>
              <a:rPr lang="ru-RU" b="1" dirty="0" smtClean="0">
                <a:solidFill>
                  <a:schemeClr val="tx1"/>
                </a:solidFill>
              </a:rPr>
              <a:t>В чем разница? Какими средствами этого достиг художник?</a:t>
            </a:r>
            <a:endParaRPr lang="ru-RU" b="1" dirty="0">
              <a:solidFill>
                <a:schemeClr val="tx1"/>
              </a:solidFill>
            </a:endParaRPr>
          </a:p>
        </p:txBody>
      </p:sp>
      <p:pic>
        <p:nvPicPr>
          <p:cNvPr id="8194" name="Picture 2" descr="C:\ИСКУССТВО\Дополнения к наглядности по внеурочке\23.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957757"/>
            <a:ext cx="4177563"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C:\ИСКУССТВО\Дополнения к наглядности по внеурочке\2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2554" y="1957757"/>
            <a:ext cx="4130270" cy="27363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745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Нарисуй листья акварелью или гуашью путем смешивания красок</a:t>
            </a:r>
            <a:endParaRPr lang="ru-RU" dirty="0"/>
          </a:p>
        </p:txBody>
      </p:sp>
      <p:pic>
        <p:nvPicPr>
          <p:cNvPr id="4" name="Объект 3"/>
          <p:cNvPicPr>
            <a:picLocks noGrp="1" noChangeAspect="1"/>
          </p:cNvPicPr>
          <p:nvPr>
            <p:ph idx="1"/>
          </p:nvPr>
        </p:nvPicPr>
        <p:blipFill>
          <a:blip r:embed="rId2" cstate="print"/>
          <a:stretch>
            <a:fillRect/>
          </a:stretch>
        </p:blipFill>
        <p:spPr>
          <a:xfrm>
            <a:off x="1076678" y="2103438"/>
            <a:ext cx="6990644" cy="3932237"/>
          </a:xfrm>
          <a:prstGeom prst="rect">
            <a:avLst/>
          </a:prstGeom>
        </p:spPr>
      </p:pic>
    </p:spTree>
    <p:extLst>
      <p:ext uri="{BB962C8B-B14F-4D97-AF65-F5344CB8AC3E}">
        <p14:creationId xmlns="" xmlns:p14="http://schemas.microsoft.com/office/powerpoint/2010/main" val="387240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4436689" y="3706745"/>
            <a:ext cx="4572000" cy="3049524"/>
          </a:xfrm>
          <a:prstGeom prst="rect">
            <a:avLst/>
          </a:prstGeom>
        </p:spPr>
      </p:pic>
      <p:pic>
        <p:nvPicPr>
          <p:cNvPr id="6" name="Рисунок 5"/>
          <p:cNvPicPr>
            <a:picLocks noChangeAspect="1"/>
          </p:cNvPicPr>
          <p:nvPr/>
        </p:nvPicPr>
        <p:blipFill>
          <a:blip r:embed="rId3" cstate="print"/>
          <a:stretch>
            <a:fillRect/>
          </a:stretch>
        </p:blipFill>
        <p:spPr>
          <a:xfrm>
            <a:off x="150439" y="3717032"/>
            <a:ext cx="4286250" cy="3028950"/>
          </a:xfrm>
          <a:prstGeom prst="rect">
            <a:avLst/>
          </a:prstGeom>
        </p:spPr>
      </p:pic>
      <p:pic>
        <p:nvPicPr>
          <p:cNvPr id="8" name="Рисунок 7"/>
          <p:cNvPicPr>
            <a:picLocks noChangeAspect="1"/>
          </p:cNvPicPr>
          <p:nvPr/>
        </p:nvPicPr>
        <p:blipFill>
          <a:blip r:embed="rId4" cstate="print"/>
          <a:stretch>
            <a:fillRect/>
          </a:stretch>
        </p:blipFill>
        <p:spPr>
          <a:xfrm>
            <a:off x="1327465" y="219155"/>
            <a:ext cx="6218448" cy="3497877"/>
          </a:xfrm>
          <a:prstGeom prst="rect">
            <a:avLst/>
          </a:prstGeom>
        </p:spPr>
      </p:pic>
    </p:spTree>
    <p:extLst>
      <p:ext uri="{BB962C8B-B14F-4D97-AF65-F5344CB8AC3E}">
        <p14:creationId xmlns="" xmlns:p14="http://schemas.microsoft.com/office/powerpoint/2010/main" val="1849501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539552" y="404664"/>
            <a:ext cx="8102880" cy="6077161"/>
          </a:xfrm>
          <a:prstGeom prst="rect">
            <a:avLst/>
          </a:prstGeom>
        </p:spPr>
      </p:pic>
    </p:spTree>
    <p:extLst>
      <p:ext uri="{BB962C8B-B14F-4D97-AF65-F5344CB8AC3E}">
        <p14:creationId xmlns="" xmlns:p14="http://schemas.microsoft.com/office/powerpoint/2010/main" val="31782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19" y="10615"/>
            <a:ext cx="7680960" cy="1371600"/>
          </a:xfrm>
        </p:spPr>
        <p:txBody>
          <a:bodyPr/>
          <a:lstStyle/>
          <a:p>
            <a:pPr algn="ctr"/>
            <a:r>
              <a:rPr lang="ru-RU" dirty="0" smtClean="0"/>
              <a:t>Лист клёна</a:t>
            </a:r>
            <a:endParaRPr lang="ru-RU" dirty="0"/>
          </a:p>
        </p:txBody>
      </p:sp>
      <p:pic>
        <p:nvPicPr>
          <p:cNvPr id="4" name="Объект 3"/>
          <p:cNvPicPr>
            <a:picLocks noGrp="1" noChangeAspect="1"/>
          </p:cNvPicPr>
          <p:nvPr>
            <p:ph idx="1"/>
          </p:nvPr>
        </p:nvPicPr>
        <p:blipFill>
          <a:blip r:embed="rId2" cstate="print"/>
          <a:stretch>
            <a:fillRect/>
          </a:stretch>
        </p:blipFill>
        <p:spPr>
          <a:xfrm>
            <a:off x="1741600" y="1340768"/>
            <a:ext cx="5660799" cy="5342979"/>
          </a:xfrm>
          <a:prstGeom prst="rect">
            <a:avLst/>
          </a:prstGeom>
        </p:spPr>
      </p:pic>
    </p:spTree>
    <p:extLst>
      <p:ext uri="{BB962C8B-B14F-4D97-AF65-F5344CB8AC3E}">
        <p14:creationId xmlns="" xmlns:p14="http://schemas.microsoft.com/office/powerpoint/2010/main" val="38006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320" y="24340"/>
            <a:ext cx="7680960" cy="1371600"/>
          </a:xfrm>
        </p:spPr>
        <p:txBody>
          <a:bodyPr/>
          <a:lstStyle/>
          <a:p>
            <a:pPr algn="ctr"/>
            <a:r>
              <a:rPr lang="ru-RU" dirty="0" smtClean="0"/>
              <a:t>Лист дуба</a:t>
            </a:r>
            <a:endParaRPr lang="ru-RU" dirty="0"/>
          </a:p>
        </p:txBody>
      </p:sp>
      <p:pic>
        <p:nvPicPr>
          <p:cNvPr id="4" name="Объект 3"/>
          <p:cNvPicPr>
            <a:picLocks noGrp="1" noChangeAspect="1"/>
          </p:cNvPicPr>
          <p:nvPr>
            <p:ph idx="1"/>
          </p:nvPr>
        </p:nvPicPr>
        <p:blipFill>
          <a:blip r:embed="rId2" cstate="print"/>
          <a:stretch>
            <a:fillRect/>
          </a:stretch>
        </p:blipFill>
        <p:spPr>
          <a:xfrm>
            <a:off x="2357067" y="1395940"/>
            <a:ext cx="4477465" cy="5274070"/>
          </a:xfrm>
          <a:prstGeom prst="rect">
            <a:avLst/>
          </a:prstGeom>
        </p:spPr>
      </p:pic>
    </p:spTree>
    <p:extLst>
      <p:ext uri="{BB962C8B-B14F-4D97-AF65-F5344CB8AC3E}">
        <p14:creationId xmlns="" xmlns:p14="http://schemas.microsoft.com/office/powerpoint/2010/main" val="792839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0"/>
            <a:ext cx="7680960" cy="1371600"/>
          </a:xfrm>
        </p:spPr>
        <p:txBody>
          <a:bodyPr/>
          <a:lstStyle/>
          <a:p>
            <a:pPr algn="ctr"/>
            <a:r>
              <a:rPr lang="ru-RU" dirty="0" smtClean="0"/>
              <a:t>Лист березы</a:t>
            </a:r>
            <a:endParaRPr lang="ru-RU" dirty="0"/>
          </a:p>
        </p:txBody>
      </p:sp>
      <p:pic>
        <p:nvPicPr>
          <p:cNvPr id="4" name="Объект 3"/>
          <p:cNvPicPr>
            <a:picLocks noGrp="1" noChangeAspect="1"/>
          </p:cNvPicPr>
          <p:nvPr>
            <p:ph idx="1"/>
          </p:nvPr>
        </p:nvPicPr>
        <p:blipFill>
          <a:blip r:embed="rId2" cstate="print"/>
          <a:stretch>
            <a:fillRect/>
          </a:stretch>
        </p:blipFill>
        <p:spPr>
          <a:xfrm>
            <a:off x="935596" y="1371600"/>
            <a:ext cx="7272808" cy="5056741"/>
          </a:xfrm>
          <a:prstGeom prst="rect">
            <a:avLst/>
          </a:prstGeom>
        </p:spPr>
      </p:pic>
    </p:spTree>
    <p:extLst>
      <p:ext uri="{BB962C8B-B14F-4D97-AF65-F5344CB8AC3E}">
        <p14:creationId xmlns="" xmlns:p14="http://schemas.microsoft.com/office/powerpoint/2010/main" val="80612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35753" y="255328"/>
            <a:ext cx="7680960" cy="1371600"/>
          </a:xfrm>
        </p:spPr>
        <p:txBody>
          <a:bodyPr>
            <a:normAutofit/>
          </a:bodyPr>
          <a:lstStyle/>
          <a:p>
            <a:pPr algn="ctr"/>
            <a:r>
              <a:rPr lang="ru-RU" dirty="0" smtClean="0">
                <a:solidFill>
                  <a:srgbClr val="002060"/>
                </a:solidFill>
              </a:rPr>
              <a:t>Домашнее задание нарисуй пейзаж-ненастье.</a:t>
            </a:r>
            <a:endParaRPr lang="ru-RU" dirty="0">
              <a:solidFill>
                <a:srgbClr val="002060"/>
              </a:solidFill>
            </a:endParaRPr>
          </a:p>
        </p:txBody>
      </p:sp>
      <p:sp>
        <p:nvSpPr>
          <p:cNvPr id="2" name="Объект 1"/>
          <p:cNvSpPr>
            <a:spLocks noGrp="1"/>
          </p:cNvSpPr>
          <p:nvPr>
            <p:ph idx="1"/>
          </p:nvPr>
        </p:nvSpPr>
        <p:spPr>
          <a:xfrm>
            <a:off x="872066" y="5593562"/>
            <a:ext cx="7408333" cy="1008112"/>
          </a:xfrm>
        </p:spPr>
        <p:txBody>
          <a:bodyPr>
            <a:normAutofit lnSpcReduction="10000"/>
          </a:bodyPr>
          <a:lstStyle/>
          <a:p>
            <a:pPr marL="0" indent="0" algn="ctr">
              <a:buNone/>
            </a:pPr>
            <a:r>
              <a:rPr lang="ru-RU" b="1" dirty="0" smtClean="0">
                <a:solidFill>
                  <a:schemeClr val="tx1">
                    <a:lumMod val="95000"/>
                    <a:lumOff val="5000"/>
                  </a:schemeClr>
                </a:solidFill>
              </a:rPr>
              <a:t>Для передачи настроения используй свойства цвета- насыщенность и </a:t>
            </a:r>
            <a:r>
              <a:rPr lang="ru-RU" b="1" dirty="0" smtClean="0">
                <a:solidFill>
                  <a:schemeClr val="tx1">
                    <a:lumMod val="95000"/>
                    <a:lumOff val="5000"/>
                  </a:schemeClr>
                </a:solidFill>
              </a:rPr>
              <a:t>светлоту</a:t>
            </a:r>
          </a:p>
          <a:p>
            <a:pPr marL="0" indent="0" algn="ctr">
              <a:buNone/>
            </a:pPr>
            <a:r>
              <a:rPr lang="ru-RU" b="1" dirty="0" smtClean="0">
                <a:solidFill>
                  <a:schemeClr val="tx1">
                    <a:lumMod val="95000"/>
                    <a:lumOff val="5000"/>
                  </a:schemeClr>
                </a:solidFill>
              </a:rPr>
              <a:t>(гуашь, акварель, бумага А3, работу выслать в группе)  </a:t>
            </a:r>
            <a:endParaRPr lang="ru-RU" b="1" dirty="0">
              <a:solidFill>
                <a:schemeClr val="tx1">
                  <a:lumMod val="95000"/>
                  <a:lumOff val="5000"/>
                </a:schemeClr>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1666053"/>
            <a:ext cx="2460596" cy="3634972"/>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04048" y="1626928"/>
            <a:ext cx="2572763" cy="3743309"/>
          </a:xfrm>
          <a:prstGeom prst="rect">
            <a:avLst/>
          </a:prstGeom>
        </p:spPr>
      </p:pic>
    </p:spTree>
    <p:extLst>
      <p:ext uri="{BB962C8B-B14F-4D97-AF65-F5344CB8AC3E}">
        <p14:creationId xmlns="" xmlns:p14="http://schemas.microsoft.com/office/powerpoint/2010/main" val="3327328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74638"/>
            <a:ext cx="8229600" cy="6273800"/>
          </a:xfrm>
        </p:spPr>
        <p:txBody>
          <a:bodyPr/>
          <a:lstStyle/>
          <a:p>
            <a:r>
              <a:rPr lang="ru-RU" altLang="ru-RU" sz="6600" b="1" smtClean="0">
                <a:solidFill>
                  <a:schemeClr val="tx1"/>
                </a:solidFill>
              </a:rPr>
              <a:t>Гобелен</a:t>
            </a:r>
            <a:r>
              <a:rPr lang="ru-RU" altLang="ru-RU" sz="6600" b="1" smtClean="0">
                <a:solidFill>
                  <a:srgbClr val="663300"/>
                </a:solidFill>
              </a:rPr>
              <a:t> </a:t>
            </a:r>
            <a:r>
              <a:rPr lang="ru-RU" altLang="ru-RU" sz="6600" b="1" smtClean="0">
                <a:solidFill>
                  <a:schemeClr val="tx1"/>
                </a:solidFill>
              </a:rPr>
              <a:t>– это художественно исполненный тканный ковёр для украшения стены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516" y="404664"/>
            <a:ext cx="7680960" cy="1371600"/>
          </a:xfrm>
        </p:spPr>
        <p:txBody>
          <a:bodyPr>
            <a:normAutofit/>
          </a:bodyPr>
          <a:lstStyle/>
          <a:p>
            <a:pPr algn="ctr"/>
            <a:r>
              <a:rPr lang="ru-RU" dirty="0" smtClean="0">
                <a:solidFill>
                  <a:srgbClr val="002060"/>
                </a:solidFill>
              </a:rPr>
              <a:t>Каждый из нас имеет свой характер</a:t>
            </a:r>
            <a:endParaRPr lang="ru-RU" dirty="0">
              <a:solidFill>
                <a:srgbClr val="002060"/>
              </a:solidFill>
            </a:endParaRPr>
          </a:p>
        </p:txBody>
      </p:sp>
      <p:pic>
        <p:nvPicPr>
          <p:cNvPr id="4" name="Picture 2" descr="&amp;Kcy;&amp;acy;&amp;rcy;&amp;tcy;&amp;icy;&amp;ncy;&amp;kcy;&amp;icy; &amp;pcy;&amp;ocy; &amp;zcy;&amp;acy;&amp;pcy;&amp;rcy;&amp;ocy;&amp;scy;&amp;ucy; &amp;lcy;&amp;yucy;&amp;dcy;&amp;icy; &amp;scy; &amp;rcy;&amp;acy;&amp;zcy;&amp;ncy;&amp;ycy;&amp;mcy; &amp;khcy;&amp;acy;&amp;rcy;&amp;acy;&amp;kcy;&amp;tcy;&amp;iecy;&amp;rcy;&amp;ocy;&amp;mcy; &amp;fcy;&amp;ocy;&amp;tcy;&amp;oc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1996475"/>
            <a:ext cx="5832648" cy="4229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0057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836613" y="993775"/>
            <a:ext cx="3487737" cy="5314950"/>
          </a:xfrm>
        </p:spPr>
        <p:txBody>
          <a:bodyPr/>
          <a:lstStyle/>
          <a:p>
            <a:r>
              <a:rPr lang="ru-RU" altLang="ru-RU" sz="2800" b="1" smtClean="0">
                <a:solidFill>
                  <a:schemeClr val="tx1"/>
                </a:solidFill>
              </a:rPr>
              <a:t>Это очень длительная и трудоёмкая работа, которая требует не только виртуозного владения ремеслом ткачества, но и напряжения всех творческих сил художника.</a:t>
            </a:r>
          </a:p>
        </p:txBody>
      </p:sp>
      <p:pic>
        <p:nvPicPr>
          <p:cNvPr id="13315" name="Picture 6" descr="ткачество"/>
          <p:cNvPicPr>
            <a:picLocks noGrp="1" noChangeAspect="1" noChangeArrowheads="1"/>
          </p:cNvPicPr>
          <p:nvPr>
            <p:ph idx="1"/>
          </p:nvPr>
        </p:nvPicPr>
        <p:blipFill>
          <a:blip r:embed="rId3" cstate="print"/>
          <a:srcRect/>
          <a:stretch>
            <a:fillRect/>
          </a:stretch>
        </p:blipFill>
        <p:spPr>
          <a:xfrm>
            <a:off x="4705350" y="0"/>
            <a:ext cx="4438650" cy="68580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sz="quarter"/>
          </p:nvPr>
        </p:nvSpPr>
        <p:spPr>
          <a:xfrm>
            <a:off x="273050" y="427038"/>
            <a:ext cx="2811463" cy="6334125"/>
          </a:xfrm>
        </p:spPr>
        <p:txBody>
          <a:bodyPr/>
          <a:lstStyle/>
          <a:p>
            <a:r>
              <a:rPr lang="ru-RU" altLang="ru-RU" sz="2400" b="1" smtClean="0">
                <a:solidFill>
                  <a:schemeClr val="tx1"/>
                </a:solidFill>
              </a:rPr>
              <a:t>Традиционные ткацкие материалы – это шерсть и лён. Но сегодня в работе над гобеленом художники используют и синтетические волокна, шнуры, верёвки, конский волос, металлические нити, проволоку, кусочки кожи, дерево.</a:t>
            </a:r>
          </a:p>
        </p:txBody>
      </p:sp>
      <p:pic>
        <p:nvPicPr>
          <p:cNvPr id="15363" name="Picture 9" descr="Изображение 006"/>
          <p:cNvPicPr>
            <a:picLocks noGrp="1" noChangeAspect="1" noChangeArrowheads="1"/>
          </p:cNvPicPr>
          <p:nvPr>
            <p:ph sz="quarter" idx="1"/>
          </p:nvPr>
        </p:nvPicPr>
        <p:blipFill>
          <a:blip r:embed="rId3" cstate="print">
            <a:lum bright="-6000" contrast="12000"/>
          </a:blip>
          <a:srcRect/>
          <a:stretch>
            <a:fillRect/>
          </a:stretch>
        </p:blipFill>
        <p:spPr>
          <a:xfrm>
            <a:off x="3478213" y="1744663"/>
            <a:ext cx="2187575" cy="2185987"/>
          </a:xfrm>
          <a:noFill/>
        </p:spPr>
      </p:pic>
      <p:pic>
        <p:nvPicPr>
          <p:cNvPr id="847882" name="Picture 10" descr="Изображение 008"/>
          <p:cNvPicPr>
            <a:picLocks noGrp="1" noChangeAspect="1" noChangeArrowheads="1"/>
          </p:cNvPicPr>
          <p:nvPr>
            <p:ph sz="quarter" idx="2"/>
          </p:nvPr>
        </p:nvPicPr>
        <p:blipFill>
          <a:blip r:embed="rId4" cstate="print">
            <a:lum bright="-6000" contrast="18000"/>
          </a:blip>
          <a:srcRect/>
          <a:stretch>
            <a:fillRect/>
          </a:stretch>
        </p:blipFill>
        <p:spPr>
          <a:xfrm>
            <a:off x="3132138" y="655638"/>
            <a:ext cx="6011862" cy="6262687"/>
          </a:xfrm>
          <a:noFill/>
        </p:spPr>
      </p:pic>
      <p:pic>
        <p:nvPicPr>
          <p:cNvPr id="847883" name="Picture 11" descr="Изображение 005"/>
          <p:cNvPicPr>
            <a:picLocks noGrp="1" noChangeAspect="1" noChangeArrowheads="1"/>
          </p:cNvPicPr>
          <p:nvPr>
            <p:ph sz="quarter" idx="3"/>
          </p:nvPr>
        </p:nvPicPr>
        <p:blipFill>
          <a:blip r:embed="rId5" cstate="print">
            <a:lum bright="-6000" contrast="12000"/>
          </a:blip>
          <a:srcRect/>
          <a:stretch>
            <a:fillRect/>
          </a:stretch>
        </p:blipFill>
        <p:spPr>
          <a:xfrm>
            <a:off x="3130550" y="611188"/>
            <a:ext cx="6037263" cy="6289675"/>
          </a:xfrm>
          <a:noFill/>
        </p:spPr>
      </p:pic>
      <p:pic>
        <p:nvPicPr>
          <p:cNvPr id="847884" name="Picture 12" descr="Изображение 007"/>
          <p:cNvPicPr>
            <a:picLocks noGrp="1" noChangeAspect="1" noChangeArrowheads="1"/>
          </p:cNvPicPr>
          <p:nvPr>
            <p:ph sz="quarter" idx="4"/>
          </p:nvPr>
        </p:nvPicPr>
        <p:blipFill>
          <a:blip r:embed="rId6" cstate="print">
            <a:lum contrast="30000"/>
          </a:blip>
          <a:srcRect/>
          <a:stretch>
            <a:fillRect/>
          </a:stretch>
        </p:blipFill>
        <p:spPr>
          <a:xfrm>
            <a:off x="3121025" y="555625"/>
            <a:ext cx="6010275" cy="620553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47882"/>
                                        </p:tgtEl>
                                        <p:attrNameLst>
                                          <p:attrName>style.visibility</p:attrName>
                                        </p:attrNameLst>
                                      </p:cBhvr>
                                      <p:to>
                                        <p:strVal val="visible"/>
                                      </p:to>
                                    </p:set>
                                    <p:anim calcmode="lin" valueType="num">
                                      <p:cBhvr>
                                        <p:cTn id="7" dur="1000" fill="hold"/>
                                        <p:tgtEl>
                                          <p:spTgt spid="847882"/>
                                        </p:tgtEl>
                                        <p:attrNameLst>
                                          <p:attrName>ppt_w</p:attrName>
                                        </p:attrNameLst>
                                      </p:cBhvr>
                                      <p:tavLst>
                                        <p:tav tm="0">
                                          <p:val>
                                            <p:strVal val="#ppt_w*0.70"/>
                                          </p:val>
                                        </p:tav>
                                        <p:tav tm="100000">
                                          <p:val>
                                            <p:strVal val="#ppt_w"/>
                                          </p:val>
                                        </p:tav>
                                      </p:tavLst>
                                    </p:anim>
                                    <p:anim calcmode="lin" valueType="num">
                                      <p:cBhvr>
                                        <p:cTn id="8" dur="1000" fill="hold"/>
                                        <p:tgtEl>
                                          <p:spTgt spid="847882"/>
                                        </p:tgtEl>
                                        <p:attrNameLst>
                                          <p:attrName>ppt_h</p:attrName>
                                        </p:attrNameLst>
                                      </p:cBhvr>
                                      <p:tavLst>
                                        <p:tav tm="0">
                                          <p:val>
                                            <p:strVal val="#ppt_h"/>
                                          </p:val>
                                        </p:tav>
                                        <p:tav tm="100000">
                                          <p:val>
                                            <p:strVal val="#ppt_h"/>
                                          </p:val>
                                        </p:tav>
                                      </p:tavLst>
                                    </p:anim>
                                    <p:animEffect transition="in" filter="fade">
                                      <p:cBhvr>
                                        <p:cTn id="9" dur="1000"/>
                                        <p:tgtEl>
                                          <p:spTgt spid="847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47883"/>
                                        </p:tgtEl>
                                        <p:attrNameLst>
                                          <p:attrName>style.visibility</p:attrName>
                                        </p:attrNameLst>
                                      </p:cBhvr>
                                      <p:to>
                                        <p:strVal val="visible"/>
                                      </p:to>
                                    </p:set>
                                    <p:anim calcmode="lin" valueType="num">
                                      <p:cBhvr>
                                        <p:cTn id="14" dur="1000" fill="hold"/>
                                        <p:tgtEl>
                                          <p:spTgt spid="847883"/>
                                        </p:tgtEl>
                                        <p:attrNameLst>
                                          <p:attrName>ppt_w</p:attrName>
                                        </p:attrNameLst>
                                      </p:cBhvr>
                                      <p:tavLst>
                                        <p:tav tm="0">
                                          <p:val>
                                            <p:strVal val="#ppt_w*0.70"/>
                                          </p:val>
                                        </p:tav>
                                        <p:tav tm="100000">
                                          <p:val>
                                            <p:strVal val="#ppt_w"/>
                                          </p:val>
                                        </p:tav>
                                      </p:tavLst>
                                    </p:anim>
                                    <p:anim calcmode="lin" valueType="num">
                                      <p:cBhvr>
                                        <p:cTn id="15" dur="1000" fill="hold"/>
                                        <p:tgtEl>
                                          <p:spTgt spid="847883"/>
                                        </p:tgtEl>
                                        <p:attrNameLst>
                                          <p:attrName>ppt_h</p:attrName>
                                        </p:attrNameLst>
                                      </p:cBhvr>
                                      <p:tavLst>
                                        <p:tav tm="0">
                                          <p:val>
                                            <p:strVal val="#ppt_h"/>
                                          </p:val>
                                        </p:tav>
                                        <p:tav tm="100000">
                                          <p:val>
                                            <p:strVal val="#ppt_h"/>
                                          </p:val>
                                        </p:tav>
                                      </p:tavLst>
                                    </p:anim>
                                    <p:animEffect transition="in" filter="fade">
                                      <p:cBhvr>
                                        <p:cTn id="16" dur="1000"/>
                                        <p:tgtEl>
                                          <p:spTgt spid="8478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847884"/>
                                        </p:tgtEl>
                                        <p:attrNameLst>
                                          <p:attrName>style.visibility</p:attrName>
                                        </p:attrNameLst>
                                      </p:cBhvr>
                                      <p:to>
                                        <p:strVal val="visible"/>
                                      </p:to>
                                    </p:set>
                                    <p:anim calcmode="lin" valueType="num">
                                      <p:cBhvr>
                                        <p:cTn id="21" dur="1000" fill="hold"/>
                                        <p:tgtEl>
                                          <p:spTgt spid="847884"/>
                                        </p:tgtEl>
                                        <p:attrNameLst>
                                          <p:attrName>ppt_w</p:attrName>
                                        </p:attrNameLst>
                                      </p:cBhvr>
                                      <p:tavLst>
                                        <p:tav tm="0">
                                          <p:val>
                                            <p:strVal val="#ppt_w*0.70"/>
                                          </p:val>
                                        </p:tav>
                                        <p:tav tm="100000">
                                          <p:val>
                                            <p:strVal val="#ppt_w"/>
                                          </p:val>
                                        </p:tav>
                                      </p:tavLst>
                                    </p:anim>
                                    <p:anim calcmode="lin" valueType="num">
                                      <p:cBhvr>
                                        <p:cTn id="22" dur="1000" fill="hold"/>
                                        <p:tgtEl>
                                          <p:spTgt spid="847884"/>
                                        </p:tgtEl>
                                        <p:attrNameLst>
                                          <p:attrName>ppt_h</p:attrName>
                                        </p:attrNameLst>
                                      </p:cBhvr>
                                      <p:tavLst>
                                        <p:tav tm="0">
                                          <p:val>
                                            <p:strVal val="#ppt_h"/>
                                          </p:val>
                                        </p:tav>
                                        <p:tav tm="100000">
                                          <p:val>
                                            <p:strVal val="#ppt_h"/>
                                          </p:val>
                                        </p:tav>
                                      </p:tavLst>
                                    </p:anim>
                                    <p:animEffect transition="in" filter="fade">
                                      <p:cBhvr>
                                        <p:cTn id="23" dur="1000"/>
                                        <p:tgtEl>
                                          <p:spTgt spid="847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a:xfrm>
            <a:off x="4637088" y="274638"/>
            <a:ext cx="4049712" cy="6113462"/>
          </a:xfrm>
        </p:spPr>
        <p:txBody>
          <a:bodyPr/>
          <a:lstStyle/>
          <a:p>
            <a:r>
              <a:rPr lang="ru-RU" altLang="ru-RU" sz="3200" b="1" smtClean="0">
                <a:solidFill>
                  <a:schemeClr val="tx1"/>
                </a:solidFill>
              </a:rPr>
              <a:t>Цветные нитки для художника по гобелену то же, что глина для художника-керамиста, масса стекла для художника-стекольщика или железо для кузнеца.</a:t>
            </a:r>
          </a:p>
        </p:txBody>
      </p:sp>
      <p:pic>
        <p:nvPicPr>
          <p:cNvPr id="17411" name="Picture 11" descr="2"/>
          <p:cNvPicPr>
            <a:picLocks noGrp="1" noChangeAspect="1" noChangeArrowheads="1"/>
          </p:cNvPicPr>
          <p:nvPr>
            <p:ph sz="quarter" idx="1"/>
          </p:nvPr>
        </p:nvPicPr>
        <p:blipFill>
          <a:blip r:embed="rId3" cstate="print">
            <a:lum bright="-6000" contrast="24000"/>
          </a:blip>
          <a:srcRect/>
          <a:stretch>
            <a:fillRect/>
          </a:stretch>
        </p:blipFill>
        <p:spPr>
          <a:xfrm>
            <a:off x="838200" y="1601788"/>
            <a:ext cx="3276600" cy="2181225"/>
          </a:xfrm>
          <a:noFill/>
        </p:spPr>
      </p:pic>
      <p:pic>
        <p:nvPicPr>
          <p:cNvPr id="17412" name="Picture 12" descr="Изображение"/>
          <p:cNvPicPr>
            <a:picLocks noGrp="1" noChangeAspect="1" noChangeArrowheads="1"/>
          </p:cNvPicPr>
          <p:nvPr>
            <p:ph sz="quarter" idx="2"/>
          </p:nvPr>
        </p:nvPicPr>
        <p:blipFill>
          <a:blip r:embed="rId4" cstate="print">
            <a:lum bright="-18000" contrast="42000"/>
          </a:blip>
          <a:srcRect/>
          <a:stretch>
            <a:fillRect/>
          </a:stretch>
        </p:blipFill>
        <p:spPr>
          <a:xfrm>
            <a:off x="461963" y="3944938"/>
            <a:ext cx="3546475" cy="2535237"/>
          </a:xfrm>
          <a:noFill/>
        </p:spPr>
      </p:pic>
      <p:pic>
        <p:nvPicPr>
          <p:cNvPr id="17413" name="Picture 13" descr="3"/>
          <p:cNvPicPr>
            <a:picLocks noGrp="1" noChangeAspect="1" noChangeArrowheads="1"/>
          </p:cNvPicPr>
          <p:nvPr>
            <p:ph sz="quarter" idx="3"/>
          </p:nvPr>
        </p:nvPicPr>
        <p:blipFill>
          <a:blip r:embed="rId5" cstate="print">
            <a:lum bright="-6000" contrast="6000"/>
          </a:blip>
          <a:srcRect/>
          <a:stretch>
            <a:fillRect/>
          </a:stretch>
        </p:blipFill>
        <p:spPr>
          <a:xfrm>
            <a:off x="833438" y="3938588"/>
            <a:ext cx="3286125" cy="2187575"/>
          </a:xfrm>
          <a:noFill/>
        </p:spPr>
      </p:pic>
      <p:pic>
        <p:nvPicPr>
          <p:cNvPr id="17414" name="Picture 10" descr="2"/>
          <p:cNvPicPr>
            <a:picLocks noChangeAspect="1" noChangeArrowheads="1"/>
          </p:cNvPicPr>
          <p:nvPr/>
        </p:nvPicPr>
        <p:blipFill>
          <a:blip r:embed="rId6" cstate="print"/>
          <a:srcRect/>
          <a:stretch>
            <a:fillRect/>
          </a:stretch>
        </p:blipFill>
        <p:spPr bwMode="auto">
          <a:xfrm>
            <a:off x="339725" y="1557338"/>
            <a:ext cx="40894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p:nvPr>
        </p:nvSpPr>
        <p:spPr>
          <a:xfrm>
            <a:off x="169863" y="581025"/>
            <a:ext cx="3970337" cy="5964238"/>
          </a:xfrm>
        </p:spPr>
        <p:txBody>
          <a:bodyPr/>
          <a:lstStyle/>
          <a:p>
            <a:r>
              <a:rPr lang="ru-RU" altLang="ru-RU" sz="2800" b="1" smtClean="0">
                <a:solidFill>
                  <a:schemeClr val="tx1"/>
                </a:solidFill>
              </a:rPr>
              <a:t>Создавая гобелен, автор рисует цветными нитями; как скульптор – нить буквально «лепит» объём, «выплетая» различные выпуклости и впадины; как архитектор – если гобелен задуман для оформления интерьера.</a:t>
            </a:r>
          </a:p>
        </p:txBody>
      </p:sp>
      <p:pic>
        <p:nvPicPr>
          <p:cNvPr id="19459" name="Picture 11" descr="Изображение 014"/>
          <p:cNvPicPr>
            <a:picLocks noGrp="1" noChangeAspect="1" noChangeArrowheads="1"/>
          </p:cNvPicPr>
          <p:nvPr>
            <p:ph sz="quarter" idx="1"/>
          </p:nvPr>
        </p:nvPicPr>
        <p:blipFill>
          <a:blip r:embed="rId3" cstate="print">
            <a:lum bright="-6000" contrast="30000"/>
          </a:blip>
          <a:srcRect/>
          <a:stretch>
            <a:fillRect/>
          </a:stretch>
        </p:blipFill>
        <p:spPr>
          <a:xfrm>
            <a:off x="6080125" y="2384425"/>
            <a:ext cx="1779588" cy="2185988"/>
          </a:xfrm>
          <a:noFill/>
        </p:spPr>
      </p:pic>
      <p:pic>
        <p:nvPicPr>
          <p:cNvPr id="851980" name="Picture 12" descr="Изображение 015"/>
          <p:cNvPicPr>
            <a:picLocks noGrp="1" noChangeAspect="1" noChangeArrowheads="1"/>
          </p:cNvPicPr>
          <p:nvPr>
            <p:ph sz="quarter" idx="2"/>
          </p:nvPr>
        </p:nvPicPr>
        <p:blipFill>
          <a:blip r:embed="rId4" cstate="print">
            <a:lum contrast="36000"/>
          </a:blip>
          <a:srcRect/>
          <a:stretch>
            <a:fillRect/>
          </a:stretch>
        </p:blipFill>
        <p:spPr>
          <a:xfrm>
            <a:off x="4244975" y="596900"/>
            <a:ext cx="3330575" cy="6261100"/>
          </a:xfrm>
          <a:noFill/>
        </p:spPr>
      </p:pic>
      <p:pic>
        <p:nvPicPr>
          <p:cNvPr id="851981" name="Picture 13" descr="габилен"/>
          <p:cNvPicPr>
            <a:picLocks noGrp="1" noChangeAspect="1" noChangeArrowheads="1"/>
          </p:cNvPicPr>
          <p:nvPr>
            <p:ph sz="quarter" idx="3"/>
          </p:nvPr>
        </p:nvPicPr>
        <p:blipFill>
          <a:blip r:embed="rId5" cstate="print">
            <a:lum bright="-6000" contrast="12000"/>
          </a:blip>
          <a:srcRect/>
          <a:stretch>
            <a:fillRect/>
          </a:stretch>
        </p:blipFill>
        <p:spPr>
          <a:xfrm>
            <a:off x="4244975" y="581025"/>
            <a:ext cx="4899025" cy="62769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51980"/>
                                        </p:tgtEl>
                                        <p:attrNameLst>
                                          <p:attrName>style.visibility</p:attrName>
                                        </p:attrNameLst>
                                      </p:cBhvr>
                                      <p:to>
                                        <p:strVal val="visible"/>
                                      </p:to>
                                    </p:set>
                                    <p:anim calcmode="lin" valueType="num">
                                      <p:cBhvr>
                                        <p:cTn id="7" dur="1000" fill="hold"/>
                                        <p:tgtEl>
                                          <p:spTgt spid="851980"/>
                                        </p:tgtEl>
                                        <p:attrNameLst>
                                          <p:attrName>ppt_w</p:attrName>
                                        </p:attrNameLst>
                                      </p:cBhvr>
                                      <p:tavLst>
                                        <p:tav tm="0">
                                          <p:val>
                                            <p:strVal val="#ppt_w*0.70"/>
                                          </p:val>
                                        </p:tav>
                                        <p:tav tm="100000">
                                          <p:val>
                                            <p:strVal val="#ppt_w"/>
                                          </p:val>
                                        </p:tav>
                                      </p:tavLst>
                                    </p:anim>
                                    <p:anim calcmode="lin" valueType="num">
                                      <p:cBhvr>
                                        <p:cTn id="8" dur="1000" fill="hold"/>
                                        <p:tgtEl>
                                          <p:spTgt spid="851980"/>
                                        </p:tgtEl>
                                        <p:attrNameLst>
                                          <p:attrName>ppt_h</p:attrName>
                                        </p:attrNameLst>
                                      </p:cBhvr>
                                      <p:tavLst>
                                        <p:tav tm="0">
                                          <p:val>
                                            <p:strVal val="#ppt_h"/>
                                          </p:val>
                                        </p:tav>
                                        <p:tav tm="100000">
                                          <p:val>
                                            <p:strVal val="#ppt_h"/>
                                          </p:val>
                                        </p:tav>
                                      </p:tavLst>
                                    </p:anim>
                                    <p:animEffect transition="in" filter="fade">
                                      <p:cBhvr>
                                        <p:cTn id="9" dur="1000"/>
                                        <p:tgtEl>
                                          <p:spTgt spid="8519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51981"/>
                                        </p:tgtEl>
                                        <p:attrNameLst>
                                          <p:attrName>style.visibility</p:attrName>
                                        </p:attrNameLst>
                                      </p:cBhvr>
                                      <p:to>
                                        <p:strVal val="visible"/>
                                      </p:to>
                                    </p:set>
                                    <p:anim calcmode="lin" valueType="num">
                                      <p:cBhvr>
                                        <p:cTn id="14" dur="1000" fill="hold"/>
                                        <p:tgtEl>
                                          <p:spTgt spid="851981"/>
                                        </p:tgtEl>
                                        <p:attrNameLst>
                                          <p:attrName>ppt_w</p:attrName>
                                        </p:attrNameLst>
                                      </p:cBhvr>
                                      <p:tavLst>
                                        <p:tav tm="0">
                                          <p:val>
                                            <p:strVal val="#ppt_w*0.70"/>
                                          </p:val>
                                        </p:tav>
                                        <p:tav tm="100000">
                                          <p:val>
                                            <p:strVal val="#ppt_w"/>
                                          </p:val>
                                        </p:tav>
                                      </p:tavLst>
                                    </p:anim>
                                    <p:anim calcmode="lin" valueType="num">
                                      <p:cBhvr>
                                        <p:cTn id="15" dur="1000" fill="hold"/>
                                        <p:tgtEl>
                                          <p:spTgt spid="851981"/>
                                        </p:tgtEl>
                                        <p:attrNameLst>
                                          <p:attrName>ppt_h</p:attrName>
                                        </p:attrNameLst>
                                      </p:cBhvr>
                                      <p:tavLst>
                                        <p:tav tm="0">
                                          <p:val>
                                            <p:strVal val="#ppt_h"/>
                                          </p:val>
                                        </p:tav>
                                        <p:tav tm="100000">
                                          <p:val>
                                            <p:strVal val="#ppt_h"/>
                                          </p:val>
                                        </p:tav>
                                      </p:tavLst>
                                    </p:anim>
                                    <p:animEffect transition="in" filter="fade">
                                      <p:cBhvr>
                                        <p:cTn id="16" dur="1000"/>
                                        <p:tgtEl>
                                          <p:spTgt spid="85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a:xfrm>
            <a:off x="467544" y="2276872"/>
            <a:ext cx="3879850" cy="2103438"/>
          </a:xfrm>
        </p:spPr>
        <p:txBody>
          <a:bodyPr>
            <a:normAutofit fontScale="90000"/>
          </a:bodyPr>
          <a:lstStyle/>
          <a:p>
            <a:r>
              <a:rPr lang="ru-RU" altLang="ru-RU" sz="3200" b="1" dirty="0" smtClean="0">
                <a:solidFill>
                  <a:schemeClr val="tx1"/>
                </a:solidFill>
              </a:rPr>
              <a:t>Посмотри, как рассказывает художник языком искусства гобелена о красоте родной земли, о ценностях жизни в своей работе «Отражение»</a:t>
            </a:r>
          </a:p>
        </p:txBody>
      </p:sp>
      <p:pic>
        <p:nvPicPr>
          <p:cNvPr id="21507" name="Picture 7" descr="Изображение"/>
          <p:cNvPicPr>
            <a:picLocks noGrp="1" noChangeAspect="1" noChangeArrowheads="1"/>
          </p:cNvPicPr>
          <p:nvPr>
            <p:ph sz="quarter" idx="1"/>
          </p:nvPr>
        </p:nvPicPr>
        <p:blipFill>
          <a:blip r:embed="rId3" cstate="print">
            <a:lum bright="-6000" contrast="18000"/>
          </a:blip>
          <a:srcRect/>
          <a:stretch>
            <a:fillRect/>
          </a:stretch>
        </p:blipFill>
        <p:spPr>
          <a:xfrm>
            <a:off x="4532313" y="1404938"/>
            <a:ext cx="4494212" cy="470852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2348880"/>
            <a:ext cx="2997200" cy="1662112"/>
          </a:xfrm>
        </p:spPr>
        <p:txBody>
          <a:bodyPr>
            <a:normAutofit fontScale="90000"/>
          </a:bodyPr>
          <a:lstStyle/>
          <a:p>
            <a:r>
              <a:rPr lang="ru-RU" altLang="ru-RU" sz="2400" b="1" dirty="0" smtClean="0">
                <a:solidFill>
                  <a:schemeClr val="tx1"/>
                </a:solidFill>
              </a:rPr>
              <a:t>Цветная пряжа превратилась в руках искусного мастера в изумительный по красоте гобелен, и родился образ древнерусского града с белокаменными соборами, увенчанными куполами. </a:t>
            </a:r>
          </a:p>
        </p:txBody>
      </p:sp>
      <p:pic>
        <p:nvPicPr>
          <p:cNvPr id="23555" name="Picture 3" descr="Изображение"/>
          <p:cNvPicPr>
            <a:picLocks noGrp="1" noChangeAspect="1" noChangeArrowheads="1"/>
          </p:cNvPicPr>
          <p:nvPr>
            <p:ph sz="half" idx="1"/>
          </p:nvPr>
        </p:nvPicPr>
        <p:blipFill>
          <a:blip r:embed="rId3" cstate="print">
            <a:lum bright="-6000" contrast="18000"/>
          </a:blip>
          <a:srcRect/>
          <a:stretch>
            <a:fillRect/>
          </a:stretch>
        </p:blipFill>
        <p:spPr>
          <a:xfrm>
            <a:off x="5349875" y="857250"/>
            <a:ext cx="3794125" cy="5154613"/>
          </a:xfrm>
          <a:noFill/>
        </p:spPr>
      </p:pic>
      <p:pic>
        <p:nvPicPr>
          <p:cNvPr id="858116" name="Picture 4" descr="1"/>
          <p:cNvPicPr>
            <a:picLocks noGrp="1" noChangeAspect="1" noChangeArrowheads="1"/>
          </p:cNvPicPr>
          <p:nvPr>
            <p:ph sz="quarter" idx="2"/>
          </p:nvPr>
        </p:nvPicPr>
        <p:blipFill>
          <a:blip r:embed="rId4" cstate="print">
            <a:lum bright="-6000" contrast="30000"/>
          </a:blip>
          <a:srcRect/>
          <a:stretch>
            <a:fillRect/>
          </a:stretch>
        </p:blipFill>
        <p:spPr>
          <a:xfrm>
            <a:off x="3592513" y="2609850"/>
            <a:ext cx="1612900" cy="2911475"/>
          </a:xfrm>
          <a:noFill/>
        </p:spPr>
      </p:pic>
      <p:pic>
        <p:nvPicPr>
          <p:cNvPr id="858118" name="Picture 6" descr="2"/>
          <p:cNvPicPr>
            <a:picLocks noGrp="1" noChangeAspect="1" noChangeArrowheads="1"/>
          </p:cNvPicPr>
          <p:nvPr>
            <p:ph sz="quarter" idx="3"/>
          </p:nvPr>
        </p:nvPicPr>
        <p:blipFill>
          <a:blip r:embed="rId5" cstate="print">
            <a:lum bright="-6000" contrast="12000"/>
          </a:blip>
          <a:srcRect/>
          <a:stretch>
            <a:fillRect/>
          </a:stretch>
        </p:blipFill>
        <p:spPr>
          <a:xfrm>
            <a:off x="3186113" y="857250"/>
            <a:ext cx="2163762" cy="15414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58116"/>
                                        </p:tgtEl>
                                      </p:cBhvr>
                                      <p:by x="150000" y="150000"/>
                                    </p:animScale>
                                  </p:childTnLst>
                                </p:cTn>
                              </p:par>
                              <p:par>
                                <p:cTn id="7" presetID="6" presetClass="emph" presetSubtype="0" fill="hold" nodeType="withEffect">
                                  <p:stCondLst>
                                    <p:cond delay="0"/>
                                  </p:stCondLst>
                                  <p:childTnLst>
                                    <p:animScale>
                                      <p:cBhvr>
                                        <p:cTn id="8" dur="2000" fill="hold"/>
                                        <p:tgtEl>
                                          <p:spTgt spid="858116"/>
                                        </p:tgtEl>
                                      </p:cBhvr>
                                      <p:by x="150000" y="150000"/>
                                    </p:animScale>
                                  </p:childTnLst>
                                </p:cTn>
                              </p:par>
                              <p:par>
                                <p:cTn id="9" presetID="42" presetClass="path" presetSubtype="0" accel="50000" decel="50000" fill="hold" nodeType="withEffect">
                                  <p:stCondLst>
                                    <p:cond delay="0"/>
                                  </p:stCondLst>
                                  <p:childTnLst>
                                    <p:animMotion origin="layout" path="M 5.E-6 4.81481E-6 L 0.00417 0.22777 " pathEditMode="relative" rAng="0" ptsTypes="AA">
                                      <p:cBhvr>
                                        <p:cTn id="10" dur="2000" fill="hold"/>
                                        <p:tgtEl>
                                          <p:spTgt spid="858116"/>
                                        </p:tgtEl>
                                        <p:attrNameLst>
                                          <p:attrName>ppt_x</p:attrName>
                                          <p:attrName>ppt_y</p:attrName>
                                        </p:attrNameLst>
                                      </p:cBhvr>
                                      <p:rCtr x="2" y="11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8581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2000" fill="hold"/>
                                        <p:tgtEl>
                                          <p:spTgt spid="858118"/>
                                        </p:tgtEl>
                                      </p:cBhvr>
                                      <p:by x="150000" y="150000"/>
                                    </p:animScale>
                                  </p:childTnLst>
                                </p:cTn>
                              </p:par>
                              <p:par>
                                <p:cTn id="19" presetID="6" presetClass="emph" presetSubtype="0" fill="hold" nodeType="withEffect">
                                  <p:stCondLst>
                                    <p:cond delay="0"/>
                                  </p:stCondLst>
                                  <p:childTnLst>
                                    <p:animScale>
                                      <p:cBhvr>
                                        <p:cTn id="20" dur="2000" fill="hold"/>
                                        <p:tgtEl>
                                          <p:spTgt spid="858118"/>
                                        </p:tgtEl>
                                      </p:cBhvr>
                                      <p:by x="150000" y="150000"/>
                                    </p:animScale>
                                  </p:childTnLst>
                                </p:cTn>
                              </p:par>
                              <p:par>
                                <p:cTn id="21" presetID="6" presetClass="emph" presetSubtype="0" fill="hold" nodeType="withEffect">
                                  <p:stCondLst>
                                    <p:cond delay="0"/>
                                  </p:stCondLst>
                                  <p:childTnLst>
                                    <p:animScale>
                                      <p:cBhvr>
                                        <p:cTn id="22" dur="2000" fill="hold"/>
                                        <p:tgtEl>
                                          <p:spTgt spid="858118"/>
                                        </p:tgtEl>
                                      </p:cBhvr>
                                      <p:by x="150000" y="150000"/>
                                    </p:animScale>
                                  </p:childTnLst>
                                </p:cTn>
                              </p:par>
                              <p:par>
                                <p:cTn id="23" presetID="0" presetClass="path" presetSubtype="0" accel="50000" decel="50000" fill="hold" nodeType="withEffect">
                                  <p:stCondLst>
                                    <p:cond delay="0"/>
                                  </p:stCondLst>
                                  <p:childTnLst>
                                    <p:animMotion origin="layout" path="M -1.94444E-6 -7.40741E-6 L 0.37083 0.22777 " pathEditMode="relative" ptsTypes="AA">
                                      <p:cBhvr>
                                        <p:cTn id="24" dur="2000" fill="hold"/>
                                        <p:tgtEl>
                                          <p:spTgt spid="8581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sz="quarter"/>
          </p:nvPr>
        </p:nvSpPr>
        <p:spPr>
          <a:xfrm>
            <a:off x="4637088" y="1724025"/>
            <a:ext cx="4037012" cy="4364038"/>
          </a:xfrm>
        </p:spPr>
        <p:txBody>
          <a:bodyPr/>
          <a:lstStyle/>
          <a:p>
            <a:r>
              <a:rPr lang="ru-RU" altLang="ru-RU" sz="2800" b="1" smtClean="0">
                <a:solidFill>
                  <a:schemeClr val="tx1"/>
                </a:solidFill>
              </a:rPr>
              <a:t>Застывшие каменные строения вместе с небесами словно опрокинулись в неподвижную гладь озера, преобразив её чудесным многоцветием, волшебной игрой цвета.</a:t>
            </a:r>
          </a:p>
        </p:txBody>
      </p:sp>
      <p:pic>
        <p:nvPicPr>
          <p:cNvPr id="25603" name="Picture 3" descr="Изображение"/>
          <p:cNvPicPr>
            <a:picLocks noGrp="1" noChangeAspect="1" noChangeArrowheads="1"/>
          </p:cNvPicPr>
          <p:nvPr>
            <p:ph sz="quarter" idx="1"/>
          </p:nvPr>
        </p:nvPicPr>
        <p:blipFill>
          <a:blip r:embed="rId3" cstate="print">
            <a:lum bright="-6000" contrast="18000"/>
          </a:blip>
          <a:srcRect/>
          <a:stretch>
            <a:fillRect/>
          </a:stretch>
        </p:blipFill>
        <p:spPr>
          <a:xfrm>
            <a:off x="349250" y="2079625"/>
            <a:ext cx="4287838" cy="241617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sz="quarter"/>
          </p:nvPr>
        </p:nvSpPr>
        <p:spPr>
          <a:xfrm>
            <a:off x="467544" y="1268760"/>
            <a:ext cx="8229600" cy="711200"/>
          </a:xfrm>
        </p:spPr>
        <p:txBody>
          <a:bodyPr>
            <a:normAutofit fontScale="90000"/>
          </a:bodyPr>
          <a:lstStyle/>
          <a:p>
            <a:r>
              <a:rPr lang="ru-RU" altLang="ru-RU" sz="2000" b="1" dirty="0" smtClean="0">
                <a:solidFill>
                  <a:schemeClr val="tx1"/>
                </a:solidFill>
              </a:rPr>
              <a:t>Кажется, что композиция наполнена мелодичным звучанием колокола, которое всколыхнуло </a:t>
            </a:r>
            <a:r>
              <a:rPr lang="ru-RU" altLang="ru-RU" sz="2000" b="1" u="sng" dirty="0" smtClean="0">
                <a:solidFill>
                  <a:schemeClr val="tx1"/>
                </a:solidFill>
              </a:rPr>
              <a:t>безмолвное пространство, наполнило его трепетным движением. Не потому ли художник расцветил небо струящимися потоками света?</a:t>
            </a:r>
          </a:p>
        </p:txBody>
      </p:sp>
      <p:pic>
        <p:nvPicPr>
          <p:cNvPr id="27651" name="Picture 3" descr="Изображение"/>
          <p:cNvPicPr>
            <a:picLocks noGrp="1" noChangeAspect="1" noChangeArrowheads="1"/>
          </p:cNvPicPr>
          <p:nvPr>
            <p:ph sz="quarter" idx="1"/>
          </p:nvPr>
        </p:nvPicPr>
        <p:blipFill>
          <a:blip r:embed="rId3" cstate="print">
            <a:lum bright="-6000" contrast="18000"/>
          </a:blip>
          <a:srcRect/>
          <a:stretch>
            <a:fillRect/>
          </a:stretch>
        </p:blipFill>
        <p:spPr>
          <a:xfrm>
            <a:off x="679450" y="2709863"/>
            <a:ext cx="3879850" cy="2185987"/>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323528" y="1340768"/>
            <a:ext cx="8229600" cy="711200"/>
          </a:xfrm>
        </p:spPr>
        <p:txBody>
          <a:bodyPr>
            <a:normAutofit fontScale="90000"/>
          </a:bodyPr>
          <a:lstStyle/>
          <a:p>
            <a:r>
              <a:rPr lang="ru-RU" altLang="ru-RU" sz="2000" b="1" dirty="0" smtClean="0">
                <a:solidFill>
                  <a:schemeClr val="tx1"/>
                </a:solidFill>
              </a:rPr>
              <a:t>Используя не только цвет, но и линию, форму, ритм, фактуру, художник мастерски выстраивает композицию-размышление о красоте природы и творении рук человека.</a:t>
            </a:r>
          </a:p>
        </p:txBody>
      </p:sp>
      <p:pic>
        <p:nvPicPr>
          <p:cNvPr id="29699" name="Picture 3" descr="Изображение"/>
          <p:cNvPicPr>
            <a:picLocks noGrp="1" noChangeAspect="1" noChangeArrowheads="1"/>
          </p:cNvPicPr>
          <p:nvPr>
            <p:ph sz="quarter" idx="1"/>
          </p:nvPr>
        </p:nvPicPr>
        <p:blipFill>
          <a:blip r:embed="rId3" cstate="print">
            <a:lum bright="-6000" contrast="18000"/>
          </a:blip>
          <a:srcRect/>
          <a:stretch>
            <a:fillRect/>
          </a:stretch>
        </p:blipFill>
        <p:spPr>
          <a:xfrm>
            <a:off x="444500" y="2632075"/>
            <a:ext cx="3878263" cy="2185988"/>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sz="quarter"/>
          </p:nvPr>
        </p:nvSpPr>
        <p:spPr>
          <a:xfrm>
            <a:off x="467544" y="260648"/>
            <a:ext cx="8229600" cy="592138"/>
          </a:xfrm>
        </p:spPr>
        <p:txBody>
          <a:bodyPr/>
          <a:lstStyle/>
          <a:p>
            <a:r>
              <a:rPr lang="ru-RU" altLang="ru-RU" sz="1200" b="1" dirty="0" smtClean="0">
                <a:solidFill>
                  <a:schemeClr val="tx1"/>
                </a:solidFill>
              </a:rPr>
              <a:t>Посмотри на эти гобелены. Они создают технику тонкого переплетения и гладкую фактуру. Обрати внимание на то, как складываются они в условные плоскостные изображения.</a:t>
            </a:r>
          </a:p>
        </p:txBody>
      </p:sp>
      <p:pic>
        <p:nvPicPr>
          <p:cNvPr id="31747" name="Picture 7" descr="Изображение 001"/>
          <p:cNvPicPr>
            <a:picLocks noGrp="1" noChangeAspect="1" noChangeArrowheads="1"/>
          </p:cNvPicPr>
          <p:nvPr>
            <p:ph sz="quarter" idx="1"/>
          </p:nvPr>
        </p:nvPicPr>
        <p:blipFill>
          <a:blip r:embed="rId3" cstate="print">
            <a:lum contrast="30000"/>
          </a:blip>
          <a:srcRect/>
          <a:stretch>
            <a:fillRect/>
          </a:stretch>
        </p:blipFill>
        <p:spPr>
          <a:xfrm>
            <a:off x="467544" y="1412776"/>
            <a:ext cx="2411760" cy="5246156"/>
          </a:xfrm>
          <a:noFill/>
        </p:spPr>
      </p:pic>
      <p:pic>
        <p:nvPicPr>
          <p:cNvPr id="31748" name="Picture 8" descr="Изображение 002"/>
          <p:cNvPicPr>
            <a:picLocks noGrp="1" noChangeAspect="1" noChangeArrowheads="1"/>
          </p:cNvPicPr>
          <p:nvPr>
            <p:ph sz="quarter" idx="2"/>
          </p:nvPr>
        </p:nvPicPr>
        <p:blipFill>
          <a:blip r:embed="rId4" cstate="print">
            <a:lum contrast="42000"/>
          </a:blip>
          <a:srcRect/>
          <a:stretch>
            <a:fillRect/>
          </a:stretch>
        </p:blipFill>
        <p:spPr>
          <a:xfrm>
            <a:off x="2987824" y="1196752"/>
            <a:ext cx="5796136" cy="553070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002060"/>
                </a:solidFill>
              </a:rPr>
              <a:t>Свой характер и свойства имеет и цвет</a:t>
            </a:r>
            <a:endParaRPr lang="ru-RU" dirty="0">
              <a:solidFill>
                <a:srgbClr val="002060"/>
              </a:solidFill>
            </a:endParaRPr>
          </a:p>
        </p:txBody>
      </p:sp>
      <p:sp>
        <p:nvSpPr>
          <p:cNvPr id="3" name="Объект 2"/>
          <p:cNvSpPr>
            <a:spLocks noGrp="1"/>
          </p:cNvSpPr>
          <p:nvPr>
            <p:ph idx="1"/>
          </p:nvPr>
        </p:nvSpPr>
        <p:spPr>
          <a:xfrm>
            <a:off x="738836" y="2014194"/>
            <a:ext cx="3754760" cy="4277071"/>
          </a:xfrm>
        </p:spPr>
        <p:txBody>
          <a:bodyPr>
            <a:normAutofit/>
          </a:bodyPr>
          <a:lstStyle/>
          <a:p>
            <a:pPr marL="0" indent="0">
              <a:buNone/>
            </a:pPr>
            <a:endParaRPr lang="ru-RU" b="1" dirty="0" smtClean="0">
              <a:solidFill>
                <a:schemeClr val="tx1"/>
              </a:solidFill>
            </a:endParaRPr>
          </a:p>
          <a:p>
            <a:pPr marL="0" indent="0">
              <a:lnSpc>
                <a:spcPct val="200000"/>
              </a:lnSpc>
              <a:spcBef>
                <a:spcPts val="0"/>
              </a:spcBef>
              <a:buNone/>
            </a:pPr>
            <a:r>
              <a:rPr lang="ru-RU" b="1" dirty="0" smtClean="0">
                <a:solidFill>
                  <a:schemeClr val="tx1"/>
                </a:solidFill>
              </a:rPr>
              <a:t>Наука, изучающая свойства цвета, называется </a:t>
            </a:r>
            <a:r>
              <a:rPr lang="ru-RU" b="1" dirty="0" err="1" smtClean="0">
                <a:solidFill>
                  <a:schemeClr val="tx1"/>
                </a:solidFill>
              </a:rPr>
              <a:t>цветоведением</a:t>
            </a:r>
            <a:endParaRPr lang="ru-RU" b="1" dirty="0">
              <a:solidFill>
                <a:schemeClr val="tx1"/>
              </a:solidFill>
            </a:endParaRPr>
          </a:p>
        </p:txBody>
      </p:sp>
      <p:pic>
        <p:nvPicPr>
          <p:cNvPr id="4" name="Picture 3" descr="D:\Данные\Мой документы\Мои рисунки\Безымянный13.bmp"/>
          <p:cNvPicPr>
            <a:picLocks noChangeAspect="1" noChangeArrowheads="1"/>
          </p:cNvPicPr>
          <p:nvPr/>
        </p:nvPicPr>
        <p:blipFill>
          <a:blip r:embed="rId2" cstate="print">
            <a:clrChange>
              <a:clrFrom>
                <a:srgbClr val="FFFFFF"/>
              </a:clrFrom>
              <a:clrTo>
                <a:srgbClr val="FFFFFF">
                  <a:alpha val="0"/>
                </a:srgbClr>
              </a:clrTo>
            </a:clrChange>
            <a:lum bright="-10000" contrast="10000"/>
            <a:extLst>
              <a:ext uri="{28A0092B-C50C-407E-A947-70E740481C1C}">
                <a14:useLocalDpi xmlns="" xmlns:a14="http://schemas.microsoft.com/office/drawing/2010/main" val="0"/>
              </a:ext>
            </a:extLst>
          </a:blip>
          <a:srcRect r="16309"/>
          <a:stretch>
            <a:fillRect/>
          </a:stretch>
        </p:blipFill>
        <p:spPr bwMode="auto">
          <a:xfrm>
            <a:off x="4282330" y="2014194"/>
            <a:ext cx="4138737" cy="4172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615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611560" y="548680"/>
            <a:ext cx="8229600" cy="355600"/>
          </a:xfrm>
        </p:spPr>
        <p:txBody>
          <a:bodyPr>
            <a:normAutofit fontScale="90000"/>
          </a:bodyPr>
          <a:lstStyle/>
          <a:p>
            <a:r>
              <a:rPr lang="ru-RU" altLang="ru-RU" sz="1800" b="1" dirty="0" smtClean="0">
                <a:solidFill>
                  <a:schemeClr val="tx1"/>
                </a:solidFill>
              </a:rPr>
              <a:t>Посмотри, пятна цвета с острыми, как языки пламени, очертаниями очень удачно передают кроны и ветви деревьев.</a:t>
            </a:r>
          </a:p>
        </p:txBody>
      </p:sp>
      <p:pic>
        <p:nvPicPr>
          <p:cNvPr id="33795" name="Picture 7" descr="Изображение 002"/>
          <p:cNvPicPr>
            <a:picLocks noGrp="1" noChangeAspect="1" noChangeArrowheads="1"/>
          </p:cNvPicPr>
          <p:nvPr>
            <p:ph sz="quarter" idx="1"/>
          </p:nvPr>
        </p:nvPicPr>
        <p:blipFill>
          <a:blip r:embed="rId3" cstate="print">
            <a:lum contrast="48000"/>
          </a:blip>
          <a:srcRect/>
          <a:stretch>
            <a:fillRect/>
          </a:stretch>
        </p:blipFill>
        <p:spPr>
          <a:xfrm>
            <a:off x="2627784" y="1340768"/>
            <a:ext cx="4829401" cy="4608512"/>
          </a:xfrm>
          <a:noFill/>
        </p:spPr>
      </p:pic>
      <p:sp>
        <p:nvSpPr>
          <p:cNvPr id="856072" name="AutoShape 8"/>
          <p:cNvSpPr>
            <a:spLocks noChangeArrowheads="1"/>
          </p:cNvSpPr>
          <p:nvPr/>
        </p:nvSpPr>
        <p:spPr bwMode="auto">
          <a:xfrm rot="2976652">
            <a:off x="913256" y="1347839"/>
            <a:ext cx="1339850" cy="1222375"/>
          </a:xfrm>
          <a:prstGeom prst="rightArrow">
            <a:avLst>
              <a:gd name="adj1" fmla="val 50000"/>
              <a:gd name="adj2" fmla="val 27403"/>
            </a:avLst>
          </a:prstGeom>
          <a:solidFill>
            <a:srgbClr val="FF0000"/>
          </a:solidFill>
          <a:ln w="9525"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56072"/>
                                        </p:tgtEl>
                                        <p:attrNameLst>
                                          <p:attrName>style.visibility</p:attrName>
                                        </p:attrNameLst>
                                      </p:cBhvr>
                                      <p:to>
                                        <p:strVal val="visible"/>
                                      </p:to>
                                    </p:set>
                                    <p:anim calcmode="lin" valueType="num">
                                      <p:cBhvr>
                                        <p:cTn id="7" dur="500" fill="hold"/>
                                        <p:tgtEl>
                                          <p:spTgt spid="856072"/>
                                        </p:tgtEl>
                                        <p:attrNameLst>
                                          <p:attrName>ppt_w</p:attrName>
                                        </p:attrNameLst>
                                      </p:cBhvr>
                                      <p:tavLst>
                                        <p:tav tm="0">
                                          <p:val>
                                            <p:fltVal val="0"/>
                                          </p:val>
                                        </p:tav>
                                        <p:tav tm="100000">
                                          <p:val>
                                            <p:strVal val="#ppt_w"/>
                                          </p:val>
                                        </p:tav>
                                      </p:tavLst>
                                    </p:anim>
                                    <p:anim calcmode="lin" valueType="num">
                                      <p:cBhvr>
                                        <p:cTn id="8" dur="500" fill="hold"/>
                                        <p:tgtEl>
                                          <p:spTgt spid="8560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1.11111E-6 -3.7037E-7 C 0.03368 -0.03102 0.06736 -0.06181 0.10833 -0.05926 C 0.1493 -0.05672 0.20017 0.00625 0.24583 0.01481 C 0.29149 0.02338 0.34357 -0.02662 0.38177 -0.00741 C 0.42031 0.0118 0.48871 0.08356 0.47639 0.12963 C 0.46389 0.17569 0.34531 0.22291 0.30833 0.26852 C 0.27135 0.31412 0.28767 0.3787 0.25416 0.4037 C 0.22066 0.4287 0.15208 0.3919 0.10694 0.41852 C 0.0618 0.44514 -0.029 0.5419 -0.01667 0.56296 C -0.00434 0.58403 0.12413 0.54745 0.18055 0.54444 C 0.23698 0.54143 0.29375 0.57384 0.32222 0.54444 C 0.35069 0.51504 0.32413 0.40162 0.35139 0.36852 C 0.37864 0.33541 0.45468 0.39421 0.48611 0.34629 C 0.51753 0.29815 0.50416 0.14236 0.54027 0.08148 C 0.57639 0.0206 0.67569 -0.00185 0.70277 -0.01852 " pathEditMode="relative" ptsTypes="aaaaaaaaaaaaaaA">
                                      <p:cBhvr>
                                        <p:cTn id="12" dur="2000" fill="hold"/>
                                        <p:tgtEl>
                                          <p:spTgt spid="856072"/>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8560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72" grpId="0" animBg="1"/>
      <p:bldP spid="856072" grpId="1" animBg="1"/>
      <p:bldP spid="856072"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sz="quarter"/>
          </p:nvPr>
        </p:nvSpPr>
        <p:spPr>
          <a:xfrm>
            <a:off x="495300" y="0"/>
            <a:ext cx="8229600" cy="444500"/>
          </a:xfrm>
        </p:spPr>
        <p:txBody>
          <a:bodyPr rtlCol="0">
            <a:normAutofit/>
          </a:bodyPr>
          <a:lstStyle/>
          <a:p>
            <a:pPr fontAlgn="auto">
              <a:spcAft>
                <a:spcPts val="0"/>
              </a:spcAft>
              <a:defRPr/>
            </a:pPr>
            <a:r>
              <a:rPr lang="ru-RU" altLang="ru-RU" sz="1200" b="1">
                <a:solidFill>
                  <a:schemeClr val="tx1"/>
                </a:solidFill>
              </a:rPr>
              <a:t>Для художника по гобелену всё имеет значение: толщина нитей, их качество, цветовые сочетания. Разнообразие техник, переплетение фактур, сочетание различных материалов.</a:t>
            </a:r>
          </a:p>
        </p:txBody>
      </p:sp>
      <p:pic>
        <p:nvPicPr>
          <p:cNvPr id="35843" name="Picture 7" descr="Изображение 003"/>
          <p:cNvPicPr>
            <a:picLocks noGrp="1" noChangeAspect="1" noChangeArrowheads="1"/>
          </p:cNvPicPr>
          <p:nvPr>
            <p:ph sz="quarter" idx="1"/>
          </p:nvPr>
        </p:nvPicPr>
        <p:blipFill>
          <a:blip r:embed="rId3" cstate="print">
            <a:lum bright="-6000" contrast="6000"/>
          </a:blip>
          <a:srcRect/>
          <a:stretch>
            <a:fillRect/>
          </a:stretch>
        </p:blipFill>
        <p:spPr>
          <a:xfrm>
            <a:off x="0" y="444500"/>
            <a:ext cx="4354513" cy="6413500"/>
          </a:xfrm>
          <a:noFill/>
        </p:spPr>
      </p:pic>
      <p:pic>
        <p:nvPicPr>
          <p:cNvPr id="35844" name="Picture 8" descr="Изображение 004"/>
          <p:cNvPicPr>
            <a:picLocks noGrp="1" noChangeAspect="1" noChangeArrowheads="1"/>
          </p:cNvPicPr>
          <p:nvPr>
            <p:ph sz="quarter" idx="2"/>
          </p:nvPr>
        </p:nvPicPr>
        <p:blipFill>
          <a:blip r:embed="rId4" cstate="print">
            <a:lum bright="-6000" contrast="6000"/>
          </a:blip>
          <a:srcRect/>
          <a:stretch>
            <a:fillRect/>
          </a:stretch>
        </p:blipFill>
        <p:spPr>
          <a:xfrm>
            <a:off x="5969000" y="1600200"/>
            <a:ext cx="1397000" cy="2185988"/>
          </a:xfrm>
          <a:noFill/>
        </p:spPr>
      </p:pic>
      <p:pic>
        <p:nvPicPr>
          <p:cNvPr id="855049" name="Picture 9" descr="порт"/>
          <p:cNvPicPr>
            <a:picLocks noGrp="1" noChangeAspect="1" noChangeArrowheads="1"/>
          </p:cNvPicPr>
          <p:nvPr>
            <p:ph sz="quarter" idx="3"/>
          </p:nvPr>
        </p:nvPicPr>
        <p:blipFill>
          <a:blip r:embed="rId5" cstate="print">
            <a:lum bright="-6000" contrast="18000"/>
          </a:blip>
          <a:srcRect/>
          <a:stretch>
            <a:fillRect/>
          </a:stretch>
        </p:blipFill>
        <p:spPr>
          <a:xfrm>
            <a:off x="899592" y="1094255"/>
            <a:ext cx="8023746" cy="578120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55049"/>
                                        </p:tgtEl>
                                        <p:attrNameLst>
                                          <p:attrName>style.visibility</p:attrName>
                                        </p:attrNameLst>
                                      </p:cBhvr>
                                      <p:to>
                                        <p:strVal val="visible"/>
                                      </p:to>
                                    </p:set>
                                    <p:anim calcmode="lin" valueType="num">
                                      <p:cBhvr>
                                        <p:cTn id="7" dur="1000" fill="hold"/>
                                        <p:tgtEl>
                                          <p:spTgt spid="855049"/>
                                        </p:tgtEl>
                                        <p:attrNameLst>
                                          <p:attrName>ppt_w</p:attrName>
                                        </p:attrNameLst>
                                      </p:cBhvr>
                                      <p:tavLst>
                                        <p:tav tm="0">
                                          <p:val>
                                            <p:strVal val="#ppt_w*0.70"/>
                                          </p:val>
                                        </p:tav>
                                        <p:tav tm="100000">
                                          <p:val>
                                            <p:strVal val="#ppt_w"/>
                                          </p:val>
                                        </p:tav>
                                      </p:tavLst>
                                    </p:anim>
                                    <p:anim calcmode="lin" valueType="num">
                                      <p:cBhvr>
                                        <p:cTn id="8" dur="1000" fill="hold"/>
                                        <p:tgtEl>
                                          <p:spTgt spid="855049"/>
                                        </p:tgtEl>
                                        <p:attrNameLst>
                                          <p:attrName>ppt_h</p:attrName>
                                        </p:attrNameLst>
                                      </p:cBhvr>
                                      <p:tavLst>
                                        <p:tav tm="0">
                                          <p:val>
                                            <p:strVal val="#ppt_h"/>
                                          </p:val>
                                        </p:tav>
                                        <p:tav tm="100000">
                                          <p:val>
                                            <p:strVal val="#ppt_h"/>
                                          </p:val>
                                        </p:tav>
                                      </p:tavLst>
                                    </p:anim>
                                    <p:animEffect transition="in" filter="fade">
                                      <p:cBhvr>
                                        <p:cTn id="9" dur="1000"/>
                                        <p:tgtEl>
                                          <p:spTgt spid="85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sz="quarter"/>
          </p:nvPr>
        </p:nvSpPr>
        <p:spPr>
          <a:xfrm>
            <a:off x="457200" y="0"/>
            <a:ext cx="8229600" cy="642938"/>
          </a:xfrm>
        </p:spPr>
        <p:txBody>
          <a:bodyPr/>
          <a:lstStyle/>
          <a:p>
            <a:r>
              <a:rPr lang="ru-RU" altLang="ru-RU" sz="1200" b="1" smtClean="0">
                <a:solidFill>
                  <a:schemeClr val="tx1"/>
                </a:solidFill>
              </a:rPr>
              <a:t>Обрати внимание на фактуры. В искусстве гобелена фактура, как средство художественной выразительности, помогает художнику глубже раскрыть содержание образа.</a:t>
            </a:r>
          </a:p>
        </p:txBody>
      </p:sp>
      <p:pic>
        <p:nvPicPr>
          <p:cNvPr id="37891" name="Picture 7" descr="Изображение 008"/>
          <p:cNvPicPr>
            <a:picLocks noGrp="1" noChangeAspect="1" noChangeArrowheads="1"/>
          </p:cNvPicPr>
          <p:nvPr>
            <p:ph sz="quarter" idx="1"/>
          </p:nvPr>
        </p:nvPicPr>
        <p:blipFill>
          <a:blip r:embed="rId3" cstate="print">
            <a:lum contrast="36000"/>
          </a:blip>
          <a:srcRect/>
          <a:stretch>
            <a:fillRect/>
          </a:stretch>
        </p:blipFill>
        <p:spPr>
          <a:xfrm>
            <a:off x="1382713" y="1600200"/>
            <a:ext cx="2187575" cy="2185988"/>
          </a:xfrm>
          <a:noFill/>
        </p:spPr>
      </p:pic>
      <p:pic>
        <p:nvPicPr>
          <p:cNvPr id="849928" name="Picture 8" descr="Изображение 006"/>
          <p:cNvPicPr>
            <a:picLocks noGrp="1" noChangeAspect="1" noChangeArrowheads="1"/>
          </p:cNvPicPr>
          <p:nvPr>
            <p:ph sz="quarter" idx="2"/>
          </p:nvPr>
        </p:nvPicPr>
        <p:blipFill>
          <a:blip r:embed="rId4" cstate="print">
            <a:lum bright="-6000" contrast="18000"/>
          </a:blip>
          <a:srcRect/>
          <a:stretch>
            <a:fillRect/>
          </a:stretch>
        </p:blipFill>
        <p:spPr>
          <a:xfrm>
            <a:off x="989013" y="558800"/>
            <a:ext cx="7278687" cy="6275388"/>
          </a:xfrm>
          <a:noFill/>
        </p:spPr>
      </p:pic>
      <p:pic>
        <p:nvPicPr>
          <p:cNvPr id="849929" name="Picture 9" descr="Изображение 005"/>
          <p:cNvPicPr>
            <a:picLocks noGrp="1" noChangeAspect="1" noChangeArrowheads="1"/>
          </p:cNvPicPr>
          <p:nvPr>
            <p:ph sz="quarter" idx="3"/>
          </p:nvPr>
        </p:nvPicPr>
        <p:blipFill>
          <a:blip r:embed="rId5" cstate="print">
            <a:lum bright="-6000" contrast="18000"/>
          </a:blip>
          <a:srcRect/>
          <a:stretch>
            <a:fillRect/>
          </a:stretch>
        </p:blipFill>
        <p:spPr>
          <a:xfrm>
            <a:off x="1014413" y="534988"/>
            <a:ext cx="7242175" cy="6315075"/>
          </a:xfrm>
          <a:noFill/>
        </p:spPr>
      </p:pic>
      <p:pic>
        <p:nvPicPr>
          <p:cNvPr id="849932" name="Picture 12" descr="3"/>
          <p:cNvPicPr>
            <a:picLocks noGrp="1" noChangeAspect="1" noChangeArrowheads="1"/>
          </p:cNvPicPr>
          <p:nvPr>
            <p:ph sz="quarter" idx="4"/>
          </p:nvPr>
        </p:nvPicPr>
        <p:blipFill>
          <a:blip r:embed="rId6" cstate="print">
            <a:lum contrast="30000"/>
          </a:blip>
          <a:srcRect/>
          <a:stretch>
            <a:fillRect/>
          </a:stretch>
        </p:blipFill>
        <p:spPr>
          <a:xfrm>
            <a:off x="1000125" y="527050"/>
            <a:ext cx="7248525" cy="63309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49928"/>
                                        </p:tgtEl>
                                        <p:attrNameLst>
                                          <p:attrName>style.visibility</p:attrName>
                                        </p:attrNameLst>
                                      </p:cBhvr>
                                      <p:to>
                                        <p:strVal val="visible"/>
                                      </p:to>
                                    </p:set>
                                    <p:anim calcmode="lin" valueType="num">
                                      <p:cBhvr>
                                        <p:cTn id="7" dur="1000" fill="hold"/>
                                        <p:tgtEl>
                                          <p:spTgt spid="849928"/>
                                        </p:tgtEl>
                                        <p:attrNameLst>
                                          <p:attrName>ppt_w</p:attrName>
                                        </p:attrNameLst>
                                      </p:cBhvr>
                                      <p:tavLst>
                                        <p:tav tm="0">
                                          <p:val>
                                            <p:strVal val="#ppt_w*0.70"/>
                                          </p:val>
                                        </p:tav>
                                        <p:tav tm="100000">
                                          <p:val>
                                            <p:strVal val="#ppt_w"/>
                                          </p:val>
                                        </p:tav>
                                      </p:tavLst>
                                    </p:anim>
                                    <p:anim calcmode="lin" valueType="num">
                                      <p:cBhvr>
                                        <p:cTn id="8" dur="1000" fill="hold"/>
                                        <p:tgtEl>
                                          <p:spTgt spid="849928"/>
                                        </p:tgtEl>
                                        <p:attrNameLst>
                                          <p:attrName>ppt_h</p:attrName>
                                        </p:attrNameLst>
                                      </p:cBhvr>
                                      <p:tavLst>
                                        <p:tav tm="0">
                                          <p:val>
                                            <p:strVal val="#ppt_h"/>
                                          </p:val>
                                        </p:tav>
                                        <p:tav tm="100000">
                                          <p:val>
                                            <p:strVal val="#ppt_h"/>
                                          </p:val>
                                        </p:tav>
                                      </p:tavLst>
                                    </p:anim>
                                    <p:animEffect transition="in" filter="fade">
                                      <p:cBhvr>
                                        <p:cTn id="9" dur="1000"/>
                                        <p:tgtEl>
                                          <p:spTgt spid="8499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49929"/>
                                        </p:tgtEl>
                                        <p:attrNameLst>
                                          <p:attrName>style.visibility</p:attrName>
                                        </p:attrNameLst>
                                      </p:cBhvr>
                                      <p:to>
                                        <p:strVal val="visible"/>
                                      </p:to>
                                    </p:set>
                                    <p:anim calcmode="lin" valueType="num">
                                      <p:cBhvr>
                                        <p:cTn id="14" dur="1000" fill="hold"/>
                                        <p:tgtEl>
                                          <p:spTgt spid="849929"/>
                                        </p:tgtEl>
                                        <p:attrNameLst>
                                          <p:attrName>ppt_w</p:attrName>
                                        </p:attrNameLst>
                                      </p:cBhvr>
                                      <p:tavLst>
                                        <p:tav tm="0">
                                          <p:val>
                                            <p:strVal val="#ppt_w*0.70"/>
                                          </p:val>
                                        </p:tav>
                                        <p:tav tm="100000">
                                          <p:val>
                                            <p:strVal val="#ppt_w"/>
                                          </p:val>
                                        </p:tav>
                                      </p:tavLst>
                                    </p:anim>
                                    <p:anim calcmode="lin" valueType="num">
                                      <p:cBhvr>
                                        <p:cTn id="15" dur="1000" fill="hold"/>
                                        <p:tgtEl>
                                          <p:spTgt spid="849929"/>
                                        </p:tgtEl>
                                        <p:attrNameLst>
                                          <p:attrName>ppt_h</p:attrName>
                                        </p:attrNameLst>
                                      </p:cBhvr>
                                      <p:tavLst>
                                        <p:tav tm="0">
                                          <p:val>
                                            <p:strVal val="#ppt_h"/>
                                          </p:val>
                                        </p:tav>
                                        <p:tav tm="100000">
                                          <p:val>
                                            <p:strVal val="#ppt_h"/>
                                          </p:val>
                                        </p:tav>
                                      </p:tavLst>
                                    </p:anim>
                                    <p:animEffect transition="in" filter="fade">
                                      <p:cBhvr>
                                        <p:cTn id="16" dur="1000"/>
                                        <p:tgtEl>
                                          <p:spTgt spid="8499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849932"/>
                                        </p:tgtEl>
                                        <p:attrNameLst>
                                          <p:attrName>style.visibility</p:attrName>
                                        </p:attrNameLst>
                                      </p:cBhvr>
                                      <p:to>
                                        <p:strVal val="visible"/>
                                      </p:to>
                                    </p:set>
                                    <p:anim calcmode="lin" valueType="num">
                                      <p:cBhvr>
                                        <p:cTn id="21" dur="1000" fill="hold"/>
                                        <p:tgtEl>
                                          <p:spTgt spid="849932"/>
                                        </p:tgtEl>
                                        <p:attrNameLst>
                                          <p:attrName>ppt_w</p:attrName>
                                        </p:attrNameLst>
                                      </p:cBhvr>
                                      <p:tavLst>
                                        <p:tav tm="0">
                                          <p:val>
                                            <p:strVal val="#ppt_w*0.70"/>
                                          </p:val>
                                        </p:tav>
                                        <p:tav tm="100000">
                                          <p:val>
                                            <p:strVal val="#ppt_w"/>
                                          </p:val>
                                        </p:tav>
                                      </p:tavLst>
                                    </p:anim>
                                    <p:anim calcmode="lin" valueType="num">
                                      <p:cBhvr>
                                        <p:cTn id="22" dur="1000" fill="hold"/>
                                        <p:tgtEl>
                                          <p:spTgt spid="849932"/>
                                        </p:tgtEl>
                                        <p:attrNameLst>
                                          <p:attrName>ppt_h</p:attrName>
                                        </p:attrNameLst>
                                      </p:cBhvr>
                                      <p:tavLst>
                                        <p:tav tm="0">
                                          <p:val>
                                            <p:strVal val="#ppt_h"/>
                                          </p:val>
                                        </p:tav>
                                        <p:tav tm="100000">
                                          <p:val>
                                            <p:strVal val="#ppt_h"/>
                                          </p:val>
                                        </p:tav>
                                      </p:tavLst>
                                    </p:anim>
                                    <p:animEffect transition="in" filter="fade">
                                      <p:cBhvr>
                                        <p:cTn id="23" dur="1000"/>
                                        <p:tgtEl>
                                          <p:spTgt spid="849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sz="quarter"/>
          </p:nvPr>
        </p:nvSpPr>
        <p:spPr>
          <a:xfrm>
            <a:off x="457200" y="0"/>
            <a:ext cx="8229600" cy="642938"/>
          </a:xfrm>
        </p:spPr>
        <p:txBody>
          <a:bodyPr/>
          <a:lstStyle/>
          <a:p>
            <a:r>
              <a:rPr lang="ru-RU" altLang="ru-RU" sz="1800" b="1" smtClean="0">
                <a:solidFill>
                  <a:schemeClr val="tx1"/>
                </a:solidFill>
              </a:rPr>
              <a:t>Художник много экспериментирует, чтобы получить новые интересные фактуры гобеленов.</a:t>
            </a:r>
          </a:p>
        </p:txBody>
      </p:sp>
      <p:pic>
        <p:nvPicPr>
          <p:cNvPr id="39939" name="Picture 3" descr="Изображение 008"/>
          <p:cNvPicPr>
            <a:picLocks noGrp="1" noChangeAspect="1" noChangeArrowheads="1"/>
          </p:cNvPicPr>
          <p:nvPr>
            <p:ph sz="quarter" idx="1"/>
          </p:nvPr>
        </p:nvPicPr>
        <p:blipFill>
          <a:blip r:embed="rId3" cstate="print">
            <a:lum contrast="12000"/>
          </a:blip>
          <a:srcRect/>
          <a:stretch>
            <a:fillRect/>
          </a:stretch>
        </p:blipFill>
        <p:spPr>
          <a:xfrm>
            <a:off x="442913" y="530225"/>
            <a:ext cx="4002087" cy="3067050"/>
          </a:xfrm>
          <a:noFill/>
        </p:spPr>
      </p:pic>
      <p:pic>
        <p:nvPicPr>
          <p:cNvPr id="39940" name="Picture 4" descr="Изображение 006"/>
          <p:cNvPicPr>
            <a:picLocks noGrp="1" noChangeAspect="1" noChangeArrowheads="1"/>
          </p:cNvPicPr>
          <p:nvPr>
            <p:ph sz="quarter" idx="2"/>
          </p:nvPr>
        </p:nvPicPr>
        <p:blipFill>
          <a:blip r:embed="rId4" cstate="print">
            <a:lum contrast="12000"/>
          </a:blip>
          <a:srcRect/>
          <a:stretch>
            <a:fillRect/>
          </a:stretch>
        </p:blipFill>
        <p:spPr>
          <a:xfrm>
            <a:off x="4621213" y="495300"/>
            <a:ext cx="4179887" cy="3113088"/>
          </a:xfrm>
          <a:noFill/>
        </p:spPr>
      </p:pic>
      <p:pic>
        <p:nvPicPr>
          <p:cNvPr id="39941" name="Picture 5" descr="Изображение 005"/>
          <p:cNvPicPr>
            <a:picLocks noGrp="1" noChangeAspect="1" noChangeArrowheads="1"/>
          </p:cNvPicPr>
          <p:nvPr>
            <p:ph sz="quarter" idx="3"/>
          </p:nvPr>
        </p:nvPicPr>
        <p:blipFill>
          <a:blip r:embed="rId5" cstate="print">
            <a:lum contrast="18000"/>
          </a:blip>
          <a:srcRect/>
          <a:stretch>
            <a:fillRect/>
          </a:stretch>
        </p:blipFill>
        <p:spPr>
          <a:xfrm>
            <a:off x="366713" y="3705225"/>
            <a:ext cx="4156075" cy="3152775"/>
          </a:xfrm>
          <a:noFill/>
        </p:spPr>
      </p:pic>
      <p:pic>
        <p:nvPicPr>
          <p:cNvPr id="39942" name="Picture 8" descr="3"/>
          <p:cNvPicPr>
            <a:picLocks noGrp="1" noChangeAspect="1" noChangeArrowheads="1"/>
          </p:cNvPicPr>
          <p:nvPr>
            <p:ph sz="quarter" idx="4"/>
          </p:nvPr>
        </p:nvPicPr>
        <p:blipFill>
          <a:blip r:embed="rId6" cstate="print">
            <a:lum contrast="18000"/>
          </a:blip>
          <a:srcRect/>
          <a:stretch>
            <a:fillRect/>
          </a:stretch>
        </p:blipFill>
        <p:spPr>
          <a:xfrm>
            <a:off x="5838825" y="4197350"/>
            <a:ext cx="1657350" cy="167005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sz="quarter"/>
          </p:nvPr>
        </p:nvSpPr>
        <p:spPr>
          <a:xfrm>
            <a:off x="3997325" y="652463"/>
            <a:ext cx="4297363" cy="5500687"/>
          </a:xfrm>
        </p:spPr>
        <p:txBody>
          <a:bodyPr/>
          <a:lstStyle/>
          <a:p>
            <a:r>
              <a:rPr lang="ru-RU" altLang="ru-RU" sz="2400" b="1" smtClean="0">
                <a:solidFill>
                  <a:schemeClr val="tx1"/>
                </a:solidFill>
              </a:rPr>
              <a:t>Посмотри на яркую декоративную композицию «Путевые заметки». Самое первое впечатление – это карнавал огненно-пылающих контрастов. Эта работа создана на основе впечатления художника от встречи с Кубой – страной экзотической природы, жаркого солнца.</a:t>
            </a:r>
          </a:p>
        </p:txBody>
      </p:sp>
      <p:pic>
        <p:nvPicPr>
          <p:cNvPr id="41987" name="Picture 7" descr="Изображение 009"/>
          <p:cNvPicPr>
            <a:picLocks noGrp="1" noChangeAspect="1" noChangeArrowheads="1"/>
          </p:cNvPicPr>
          <p:nvPr>
            <p:ph sz="quarter" idx="1"/>
          </p:nvPr>
        </p:nvPicPr>
        <p:blipFill>
          <a:blip r:embed="rId3" cstate="print">
            <a:lum bright="-6000" contrast="12000"/>
          </a:blip>
          <a:srcRect/>
          <a:stretch>
            <a:fillRect/>
          </a:stretch>
        </p:blipFill>
        <p:spPr>
          <a:xfrm>
            <a:off x="84138" y="809625"/>
            <a:ext cx="3781425" cy="37750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sz="quarter"/>
          </p:nvPr>
        </p:nvSpPr>
        <p:spPr>
          <a:xfrm>
            <a:off x="457200" y="0"/>
            <a:ext cx="8229600" cy="1401763"/>
          </a:xfrm>
        </p:spPr>
        <p:txBody>
          <a:bodyPr/>
          <a:lstStyle/>
          <a:p>
            <a:r>
              <a:rPr lang="ru-RU" altLang="ru-RU" sz="1800" b="1" smtClean="0">
                <a:solidFill>
                  <a:schemeClr val="tx1"/>
                </a:solidFill>
              </a:rPr>
              <a:t>Обрати внимание, как причудлива форма тканного ковра, украшенного водопадом струящихся нитей. На густом коричневом поле гобелена пламенеют диковинные цветы, гирлянды листьев. Оторвавшись от стены, висит гроздь огненно ярких шаров, похожих на фрукты.</a:t>
            </a:r>
          </a:p>
        </p:txBody>
      </p:sp>
      <p:pic>
        <p:nvPicPr>
          <p:cNvPr id="44035" name="Picture 3" descr="Изображение 009"/>
          <p:cNvPicPr>
            <a:picLocks noGrp="1" noChangeAspect="1" noChangeArrowheads="1"/>
          </p:cNvPicPr>
          <p:nvPr>
            <p:ph sz="quarter" idx="1"/>
          </p:nvPr>
        </p:nvPicPr>
        <p:blipFill>
          <a:blip r:embed="rId3" cstate="print">
            <a:lum bright="-6000" contrast="12000"/>
          </a:blip>
          <a:srcRect/>
          <a:stretch>
            <a:fillRect/>
          </a:stretch>
        </p:blipFill>
        <p:spPr>
          <a:xfrm>
            <a:off x="1087438" y="1600200"/>
            <a:ext cx="2778125" cy="2185988"/>
          </a:xfrm>
          <a:noFill/>
        </p:spPr>
      </p:pic>
      <p:sp>
        <p:nvSpPr>
          <p:cNvPr id="870404" name="Rectangle 4"/>
          <p:cNvSpPr>
            <a:spLocks noChangeArrowheads="1"/>
          </p:cNvSpPr>
          <p:nvPr/>
        </p:nvSpPr>
        <p:spPr bwMode="auto">
          <a:xfrm>
            <a:off x="893763" y="1590675"/>
            <a:ext cx="2971800" cy="3429000"/>
          </a:xfrm>
          <a:prstGeom prst="rect">
            <a:avLst/>
          </a:prstGeom>
          <a:noFill/>
          <a:ln w="76200"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
        <p:nvSpPr>
          <p:cNvPr id="870405" name="Rectangle 5"/>
          <p:cNvSpPr>
            <a:spLocks noChangeArrowheads="1"/>
          </p:cNvSpPr>
          <p:nvPr/>
        </p:nvSpPr>
        <p:spPr bwMode="auto">
          <a:xfrm>
            <a:off x="4962525" y="2198688"/>
            <a:ext cx="2768600" cy="3175000"/>
          </a:xfrm>
          <a:prstGeom prst="rect">
            <a:avLst/>
          </a:prstGeom>
          <a:noFill/>
          <a:ln w="76200"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
        <p:nvSpPr>
          <p:cNvPr id="870406" name="Rectangle 6"/>
          <p:cNvSpPr>
            <a:spLocks noChangeArrowheads="1"/>
          </p:cNvSpPr>
          <p:nvPr/>
        </p:nvSpPr>
        <p:spPr bwMode="auto">
          <a:xfrm>
            <a:off x="682625" y="3984625"/>
            <a:ext cx="3378200" cy="1739900"/>
          </a:xfrm>
          <a:prstGeom prst="rect">
            <a:avLst/>
          </a:prstGeom>
          <a:noFill/>
          <a:ln w="76200"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
        <p:nvSpPr>
          <p:cNvPr id="870407" name="Rectangle 7"/>
          <p:cNvSpPr>
            <a:spLocks noChangeArrowheads="1"/>
          </p:cNvSpPr>
          <p:nvPr/>
        </p:nvSpPr>
        <p:spPr bwMode="auto">
          <a:xfrm>
            <a:off x="5435600" y="5095875"/>
            <a:ext cx="2997200" cy="1841500"/>
          </a:xfrm>
          <a:prstGeom prst="rect">
            <a:avLst/>
          </a:prstGeom>
          <a:noFill/>
          <a:ln w="76200"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
        <p:nvSpPr>
          <p:cNvPr id="870408" name="AutoShape 8"/>
          <p:cNvSpPr>
            <a:spLocks noChangeArrowheads="1"/>
          </p:cNvSpPr>
          <p:nvPr/>
        </p:nvSpPr>
        <p:spPr bwMode="auto">
          <a:xfrm>
            <a:off x="387350" y="1590675"/>
            <a:ext cx="866775" cy="1382713"/>
          </a:xfrm>
          <a:prstGeom prst="upArrow">
            <a:avLst>
              <a:gd name="adj1" fmla="val 50000"/>
              <a:gd name="adj2" fmla="val 39881"/>
            </a:avLst>
          </a:prstGeom>
          <a:solidFill>
            <a:srgbClr val="FF0000"/>
          </a:solidFill>
          <a:ln w="9525"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
        <p:nvSpPr>
          <p:cNvPr id="870409" name="Oval 9"/>
          <p:cNvSpPr>
            <a:spLocks noChangeArrowheads="1"/>
          </p:cNvSpPr>
          <p:nvPr/>
        </p:nvSpPr>
        <p:spPr bwMode="auto">
          <a:xfrm>
            <a:off x="3375025" y="1755775"/>
            <a:ext cx="2527300" cy="4457700"/>
          </a:xfrm>
          <a:prstGeom prst="ellipse">
            <a:avLst/>
          </a:prstGeom>
          <a:noFill/>
          <a:ln w="76200" algn="ctr">
            <a:solidFill>
              <a:srgbClr val="FF0000"/>
            </a:solidFill>
            <a:round/>
            <a:headEnd/>
            <a:tailEnd/>
          </a:ln>
          <a:effectLst/>
        </p:spPr>
        <p:txBody>
          <a:bodyPr wrap="none" lIns="92075" tIns="46038" rIns="92075" bIns="46038" anchor="ctr"/>
          <a:lstStyle/>
          <a:p>
            <a:pPr eaLnBrk="1" hangingPunct="1"/>
            <a:endParaRPr lang="ru-RU" altLang="ru-RU">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0408"/>
                                        </p:tgtEl>
                                        <p:attrNameLst>
                                          <p:attrName>style.visibility</p:attrName>
                                        </p:attrNameLst>
                                      </p:cBhvr>
                                      <p:to>
                                        <p:strVal val="visible"/>
                                      </p:to>
                                    </p:set>
                                    <p:anim calcmode="lin" valueType="num">
                                      <p:cBhvr>
                                        <p:cTn id="7" dur="500" fill="hold"/>
                                        <p:tgtEl>
                                          <p:spTgt spid="870408"/>
                                        </p:tgtEl>
                                        <p:attrNameLst>
                                          <p:attrName>ppt_w</p:attrName>
                                        </p:attrNameLst>
                                      </p:cBhvr>
                                      <p:tavLst>
                                        <p:tav tm="0">
                                          <p:val>
                                            <p:fltVal val="0"/>
                                          </p:val>
                                        </p:tav>
                                        <p:tav tm="100000">
                                          <p:val>
                                            <p:strVal val="#ppt_w"/>
                                          </p:val>
                                        </p:tav>
                                      </p:tavLst>
                                    </p:anim>
                                    <p:anim calcmode="lin" valueType="num">
                                      <p:cBhvr>
                                        <p:cTn id="8" dur="500" fill="hold"/>
                                        <p:tgtEl>
                                          <p:spTgt spid="87040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0" presetClass="path" presetSubtype="0" accel="50000" decel="50000" fill="hold" grpId="1" nodeType="afterEffect">
                                  <p:stCondLst>
                                    <p:cond delay="0"/>
                                  </p:stCondLst>
                                  <p:childTnLst>
                                    <p:animMotion origin="layout" path="M -8.33333E-7 2.59259E-6 C 0.0415 0.13981 0.08316 0.27986 0.12917 0.33888 C 0.17518 0.39791 0.24514 0.32754 0.27639 0.3537 C 0.30764 0.37986 0.27431 0.46782 0.31667 0.49606 C 0.35903 0.52476 0.48664 0.54351 0.53056 0.52407 C 0.57448 0.50462 0.5507 0.40671 0.58056 0.37962 C 0.61042 0.35254 0.66598 0.44375 0.70973 0.36111 C 0.75348 0.27847 0.79827 0.08078 0.84306 -0.11667 " pathEditMode="relative" ptsTypes="aaaaaaaA">
                                      <p:cBhvr>
                                        <p:cTn id="11" dur="2000" fill="hold"/>
                                        <p:tgtEl>
                                          <p:spTgt spid="870408"/>
                                        </p:tgtEl>
                                        <p:attrNameLst>
                                          <p:attrName>ppt_x</p:attrName>
                                          <p:attrName>ppt_y</p:attrName>
                                        </p:attrNameLst>
                                      </p:cBhvr>
                                    </p:animMotion>
                                  </p:childTnLst>
                                </p:cTn>
                              </p:par>
                            </p:childTnLst>
                          </p:cTn>
                        </p:par>
                        <p:par>
                          <p:cTn id="12" fill="hold" nodeType="afterGroup">
                            <p:stCondLst>
                              <p:cond delay="2500"/>
                            </p:stCondLst>
                            <p:childTnLst>
                              <p:par>
                                <p:cTn id="13" presetID="1" presetClass="exit" presetSubtype="0" fill="hold" grpId="2" nodeType="afterEffect">
                                  <p:stCondLst>
                                    <p:cond delay="0"/>
                                  </p:stCondLst>
                                  <p:childTnLst>
                                    <p:set>
                                      <p:cBhvr>
                                        <p:cTn id="14" dur="1" fill="hold">
                                          <p:stCondLst>
                                            <p:cond delay="0"/>
                                          </p:stCondLst>
                                        </p:cTn>
                                        <p:tgtEl>
                                          <p:spTgt spid="87040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70406"/>
                                        </p:tgtEl>
                                        <p:attrNameLst>
                                          <p:attrName>style.visibility</p:attrName>
                                        </p:attrNameLst>
                                      </p:cBhvr>
                                      <p:to>
                                        <p:strVal val="visible"/>
                                      </p:to>
                                    </p:set>
                                    <p:animEffect transition="in" filter="strips(downLeft)">
                                      <p:cBhvr>
                                        <p:cTn id="19" dur="500"/>
                                        <p:tgtEl>
                                          <p:spTgt spid="87040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870407"/>
                                        </p:tgtEl>
                                        <p:attrNameLst>
                                          <p:attrName>style.visibility</p:attrName>
                                        </p:attrNameLst>
                                      </p:cBhvr>
                                      <p:to>
                                        <p:strVal val="visible"/>
                                      </p:to>
                                    </p:set>
                                    <p:animEffect transition="in" filter="strips(downLeft)">
                                      <p:cBhvr>
                                        <p:cTn id="22" dur="500"/>
                                        <p:tgtEl>
                                          <p:spTgt spid="870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7040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7040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70404"/>
                                        </p:tgtEl>
                                        <p:attrNameLst>
                                          <p:attrName>style.visibility</p:attrName>
                                        </p:attrNameLst>
                                      </p:cBhvr>
                                      <p:to>
                                        <p:strVal val="visible"/>
                                      </p:to>
                                    </p:set>
                                    <p:animEffect transition="in" filter="strips(downLeft)">
                                      <p:cBhvr>
                                        <p:cTn id="33" dur="500"/>
                                        <p:tgtEl>
                                          <p:spTgt spid="870404"/>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870405"/>
                                        </p:tgtEl>
                                        <p:attrNameLst>
                                          <p:attrName>style.visibility</p:attrName>
                                        </p:attrNameLst>
                                      </p:cBhvr>
                                      <p:to>
                                        <p:strVal val="visible"/>
                                      </p:to>
                                    </p:set>
                                    <p:animEffect transition="in" filter="strips(downLeft)">
                                      <p:cBhvr>
                                        <p:cTn id="36" dur="500"/>
                                        <p:tgtEl>
                                          <p:spTgt spid="8704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7040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7040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870409"/>
                                        </p:tgtEl>
                                        <p:attrNameLst>
                                          <p:attrName>style.visibility</p:attrName>
                                        </p:attrNameLst>
                                      </p:cBhvr>
                                      <p:to>
                                        <p:strVal val="visible"/>
                                      </p:to>
                                    </p:set>
                                    <p:animEffect transition="in" filter="strips(downLeft)">
                                      <p:cBhvr>
                                        <p:cTn id="47" dur="500"/>
                                        <p:tgtEl>
                                          <p:spTgt spid="8704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8704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4" grpId="0" animBg="1"/>
      <p:bldP spid="870404" grpId="1" animBg="1"/>
      <p:bldP spid="870405" grpId="0" animBg="1"/>
      <p:bldP spid="870405" grpId="1" animBg="1"/>
      <p:bldP spid="870406" grpId="0" animBg="1"/>
      <p:bldP spid="870406" grpId="1" animBg="1"/>
      <p:bldP spid="870407" grpId="0" animBg="1"/>
      <p:bldP spid="870407" grpId="1" animBg="1"/>
      <p:bldP spid="870408" grpId="0" animBg="1"/>
      <p:bldP spid="870408" grpId="1" animBg="1"/>
      <p:bldP spid="870408" grpId="2" animBg="1"/>
      <p:bldP spid="870409" grpId="0" animBg="1"/>
      <p:bldP spid="87040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a:xfrm>
            <a:off x="508000" y="0"/>
            <a:ext cx="8229600" cy="368300"/>
          </a:xfrm>
        </p:spPr>
        <p:txBody>
          <a:bodyPr>
            <a:normAutofit fontScale="90000"/>
          </a:bodyPr>
          <a:lstStyle/>
          <a:p>
            <a:r>
              <a:rPr lang="ru-RU" altLang="ru-RU" sz="2400" b="1" smtClean="0">
                <a:solidFill>
                  <a:schemeClr val="tx1"/>
                </a:solidFill>
              </a:rPr>
              <a:t>Гобелен, как и керамика, изделия из стекла  и металла, учувствует в оформлении современного интерьера</a:t>
            </a:r>
          </a:p>
        </p:txBody>
      </p:sp>
      <p:pic>
        <p:nvPicPr>
          <p:cNvPr id="46083" name="Picture 7" descr="Изображение 003"/>
          <p:cNvPicPr>
            <a:picLocks noGrp="1" noChangeAspect="1" noChangeArrowheads="1"/>
          </p:cNvPicPr>
          <p:nvPr>
            <p:ph sz="quarter" idx="1"/>
          </p:nvPr>
        </p:nvPicPr>
        <p:blipFill>
          <a:blip r:embed="rId3" cstate="print">
            <a:lum contrast="12000"/>
          </a:blip>
          <a:srcRect/>
          <a:stretch>
            <a:fillRect/>
          </a:stretch>
        </p:blipFill>
        <p:spPr>
          <a:xfrm>
            <a:off x="1782763" y="1600200"/>
            <a:ext cx="1387475" cy="2185988"/>
          </a:xfrm>
          <a:noFill/>
        </p:spPr>
      </p:pic>
      <p:pic>
        <p:nvPicPr>
          <p:cNvPr id="864264" name="Picture 8" descr="Изображение 004"/>
          <p:cNvPicPr>
            <a:picLocks noGrp="1" noChangeAspect="1" noChangeArrowheads="1"/>
          </p:cNvPicPr>
          <p:nvPr>
            <p:ph sz="quarter" idx="2"/>
          </p:nvPr>
        </p:nvPicPr>
        <p:blipFill>
          <a:blip r:embed="rId4" cstate="print">
            <a:lum contrast="18000"/>
          </a:blip>
          <a:srcRect/>
          <a:stretch>
            <a:fillRect/>
          </a:stretch>
        </p:blipFill>
        <p:spPr>
          <a:xfrm>
            <a:off x="0" y="1266825"/>
            <a:ext cx="9144000" cy="5591175"/>
          </a:xfrm>
          <a:noFill/>
        </p:spPr>
      </p:pic>
      <p:pic>
        <p:nvPicPr>
          <p:cNvPr id="864267" name="Picture 11" descr="Изображение"/>
          <p:cNvPicPr>
            <a:picLocks noChangeAspect="1" noChangeArrowheads="1"/>
          </p:cNvPicPr>
          <p:nvPr/>
        </p:nvPicPr>
        <p:blipFill>
          <a:blip r:embed="rId5" cstate="print">
            <a:lum bright="-6000" contrast="6000"/>
          </a:blip>
          <a:srcRect/>
          <a:stretch>
            <a:fillRect/>
          </a:stretch>
        </p:blipFill>
        <p:spPr bwMode="auto">
          <a:xfrm>
            <a:off x="0" y="1266825"/>
            <a:ext cx="9144000" cy="5591175"/>
          </a:xfrm>
          <a:prstGeom prst="rect">
            <a:avLst/>
          </a:prstGeom>
          <a:noFill/>
          <a:ln w="9525">
            <a:noFill/>
            <a:miter lim="800000"/>
            <a:headEnd/>
            <a:tailEnd/>
          </a:ln>
        </p:spPr>
      </p:pic>
      <p:pic>
        <p:nvPicPr>
          <p:cNvPr id="864268" name="Picture 12" descr="порт"/>
          <p:cNvPicPr>
            <a:picLocks noChangeAspect="1" noChangeArrowheads="1"/>
          </p:cNvPicPr>
          <p:nvPr/>
        </p:nvPicPr>
        <p:blipFill>
          <a:blip r:embed="rId6" cstate="print">
            <a:lum bright="-6000" contrast="24000"/>
          </a:blip>
          <a:srcRect l="1527" t="1967"/>
          <a:stretch>
            <a:fillRect/>
          </a:stretch>
        </p:blipFill>
        <p:spPr bwMode="auto">
          <a:xfrm>
            <a:off x="0" y="1266825"/>
            <a:ext cx="9004300" cy="559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64264"/>
                                        </p:tgtEl>
                                        <p:attrNameLst>
                                          <p:attrName>style.visibility</p:attrName>
                                        </p:attrNameLst>
                                      </p:cBhvr>
                                      <p:to>
                                        <p:strVal val="visible"/>
                                      </p:to>
                                    </p:set>
                                    <p:anim calcmode="lin" valueType="num">
                                      <p:cBhvr>
                                        <p:cTn id="7" dur="1000" fill="hold"/>
                                        <p:tgtEl>
                                          <p:spTgt spid="864264"/>
                                        </p:tgtEl>
                                        <p:attrNameLst>
                                          <p:attrName>ppt_w</p:attrName>
                                        </p:attrNameLst>
                                      </p:cBhvr>
                                      <p:tavLst>
                                        <p:tav tm="0">
                                          <p:val>
                                            <p:strVal val="#ppt_w*0.70"/>
                                          </p:val>
                                        </p:tav>
                                        <p:tav tm="100000">
                                          <p:val>
                                            <p:strVal val="#ppt_w"/>
                                          </p:val>
                                        </p:tav>
                                      </p:tavLst>
                                    </p:anim>
                                    <p:anim calcmode="lin" valueType="num">
                                      <p:cBhvr>
                                        <p:cTn id="8" dur="1000" fill="hold"/>
                                        <p:tgtEl>
                                          <p:spTgt spid="864264"/>
                                        </p:tgtEl>
                                        <p:attrNameLst>
                                          <p:attrName>ppt_h</p:attrName>
                                        </p:attrNameLst>
                                      </p:cBhvr>
                                      <p:tavLst>
                                        <p:tav tm="0">
                                          <p:val>
                                            <p:strVal val="#ppt_h"/>
                                          </p:val>
                                        </p:tav>
                                        <p:tav tm="100000">
                                          <p:val>
                                            <p:strVal val="#ppt_h"/>
                                          </p:val>
                                        </p:tav>
                                      </p:tavLst>
                                    </p:anim>
                                    <p:animEffect transition="in" filter="fade">
                                      <p:cBhvr>
                                        <p:cTn id="9" dur="1000"/>
                                        <p:tgtEl>
                                          <p:spTgt spid="8642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64267"/>
                                        </p:tgtEl>
                                        <p:attrNameLst>
                                          <p:attrName>style.visibility</p:attrName>
                                        </p:attrNameLst>
                                      </p:cBhvr>
                                      <p:to>
                                        <p:strVal val="visible"/>
                                      </p:to>
                                    </p:set>
                                    <p:anim calcmode="lin" valueType="num">
                                      <p:cBhvr>
                                        <p:cTn id="14" dur="1000" fill="hold"/>
                                        <p:tgtEl>
                                          <p:spTgt spid="864267"/>
                                        </p:tgtEl>
                                        <p:attrNameLst>
                                          <p:attrName>ppt_w</p:attrName>
                                        </p:attrNameLst>
                                      </p:cBhvr>
                                      <p:tavLst>
                                        <p:tav tm="0">
                                          <p:val>
                                            <p:strVal val="#ppt_w*0.70"/>
                                          </p:val>
                                        </p:tav>
                                        <p:tav tm="100000">
                                          <p:val>
                                            <p:strVal val="#ppt_w"/>
                                          </p:val>
                                        </p:tav>
                                      </p:tavLst>
                                    </p:anim>
                                    <p:anim calcmode="lin" valueType="num">
                                      <p:cBhvr>
                                        <p:cTn id="15" dur="1000" fill="hold"/>
                                        <p:tgtEl>
                                          <p:spTgt spid="864267"/>
                                        </p:tgtEl>
                                        <p:attrNameLst>
                                          <p:attrName>ppt_h</p:attrName>
                                        </p:attrNameLst>
                                      </p:cBhvr>
                                      <p:tavLst>
                                        <p:tav tm="0">
                                          <p:val>
                                            <p:strVal val="#ppt_h"/>
                                          </p:val>
                                        </p:tav>
                                        <p:tav tm="100000">
                                          <p:val>
                                            <p:strVal val="#ppt_h"/>
                                          </p:val>
                                        </p:tav>
                                      </p:tavLst>
                                    </p:anim>
                                    <p:animEffect transition="in" filter="fade">
                                      <p:cBhvr>
                                        <p:cTn id="16" dur="1000"/>
                                        <p:tgtEl>
                                          <p:spTgt spid="8642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864268"/>
                                        </p:tgtEl>
                                        <p:attrNameLst>
                                          <p:attrName>style.visibility</p:attrName>
                                        </p:attrNameLst>
                                      </p:cBhvr>
                                      <p:to>
                                        <p:strVal val="visible"/>
                                      </p:to>
                                    </p:set>
                                    <p:anim calcmode="lin" valueType="num">
                                      <p:cBhvr>
                                        <p:cTn id="21" dur="1000" fill="hold"/>
                                        <p:tgtEl>
                                          <p:spTgt spid="864268"/>
                                        </p:tgtEl>
                                        <p:attrNameLst>
                                          <p:attrName>ppt_w</p:attrName>
                                        </p:attrNameLst>
                                      </p:cBhvr>
                                      <p:tavLst>
                                        <p:tav tm="0">
                                          <p:val>
                                            <p:strVal val="#ppt_w*0.70"/>
                                          </p:val>
                                        </p:tav>
                                        <p:tav tm="100000">
                                          <p:val>
                                            <p:strVal val="#ppt_w"/>
                                          </p:val>
                                        </p:tav>
                                      </p:tavLst>
                                    </p:anim>
                                    <p:anim calcmode="lin" valueType="num">
                                      <p:cBhvr>
                                        <p:cTn id="22" dur="1000" fill="hold"/>
                                        <p:tgtEl>
                                          <p:spTgt spid="864268"/>
                                        </p:tgtEl>
                                        <p:attrNameLst>
                                          <p:attrName>ppt_h</p:attrName>
                                        </p:attrNameLst>
                                      </p:cBhvr>
                                      <p:tavLst>
                                        <p:tav tm="0">
                                          <p:val>
                                            <p:strVal val="#ppt_h"/>
                                          </p:val>
                                        </p:tav>
                                        <p:tav tm="100000">
                                          <p:val>
                                            <p:strVal val="#ppt_h"/>
                                          </p:val>
                                        </p:tav>
                                      </p:tavLst>
                                    </p:anim>
                                    <p:animEffect transition="in" filter="fade">
                                      <p:cBhvr>
                                        <p:cTn id="23" dur="1000"/>
                                        <p:tgtEl>
                                          <p:spTgt spid="864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ru-RU" altLang="ru-RU" smtClean="0"/>
          </a:p>
        </p:txBody>
      </p:sp>
      <p:sp>
        <p:nvSpPr>
          <p:cNvPr id="48131" name="Rectangle 3"/>
          <p:cNvSpPr>
            <a:spLocks noGrp="1" noChangeArrowheads="1"/>
          </p:cNvSpPr>
          <p:nvPr>
            <p:ph idx="1"/>
          </p:nvPr>
        </p:nvSpPr>
        <p:spPr/>
        <p:txBody>
          <a:bodyPr/>
          <a:lstStyle/>
          <a:p>
            <a:endParaRPr lang="ru-RU" altLang="ru-RU" smtClean="0"/>
          </a:p>
        </p:txBody>
      </p:sp>
      <p:pic>
        <p:nvPicPr>
          <p:cNvPr id="48132" name="Picture 5" descr="81837762_large_019"/>
          <p:cNvPicPr>
            <a:picLocks noChangeAspect="1" noChangeArrowheads="1"/>
          </p:cNvPicPr>
          <p:nvPr/>
        </p:nvPicPr>
        <p:blipFill>
          <a:blip r:embed="rId2" cstate="print"/>
          <a:srcRect/>
          <a:stretch>
            <a:fillRect/>
          </a:stretch>
        </p:blipFill>
        <p:spPr bwMode="auto">
          <a:xfrm>
            <a:off x="1243013" y="152400"/>
            <a:ext cx="6657975" cy="6553200"/>
          </a:xfrm>
          <a:prstGeom prst="rect">
            <a:avLst/>
          </a:prstGeom>
          <a:noFill/>
          <a:ln w="9525">
            <a:noFill/>
            <a:miter lim="800000"/>
            <a:headEnd/>
            <a:tailEnd/>
          </a:ln>
        </p:spPr>
      </p:pic>
      <p:pic>
        <p:nvPicPr>
          <p:cNvPr id="898055" name="Picture 7" descr="2_clip_image074"/>
          <p:cNvPicPr>
            <a:picLocks noChangeAspect="1" noChangeArrowheads="1"/>
          </p:cNvPicPr>
          <p:nvPr/>
        </p:nvPicPr>
        <p:blipFill>
          <a:blip r:embed="rId3" cstate="print"/>
          <a:srcRect/>
          <a:stretch>
            <a:fillRect/>
          </a:stretch>
        </p:blipFill>
        <p:spPr bwMode="auto">
          <a:xfrm>
            <a:off x="1174750" y="77788"/>
            <a:ext cx="6794500" cy="6780212"/>
          </a:xfrm>
          <a:prstGeom prst="rect">
            <a:avLst/>
          </a:prstGeom>
          <a:noFill/>
          <a:ln w="9525">
            <a:noFill/>
            <a:miter lim="800000"/>
            <a:headEnd/>
            <a:tailEnd/>
          </a:ln>
        </p:spPr>
      </p:pic>
      <p:pic>
        <p:nvPicPr>
          <p:cNvPr id="898057" name="Picture 9" descr="4155-CHATEAU-BELLEVUE-II-HORIZONTAL-tapestry-wall-hangings"/>
          <p:cNvPicPr>
            <a:picLocks noChangeAspect="1" noChangeArrowheads="1"/>
          </p:cNvPicPr>
          <p:nvPr/>
        </p:nvPicPr>
        <p:blipFill>
          <a:blip r:embed="rId4" cstate="print"/>
          <a:srcRect/>
          <a:stretch>
            <a:fillRect/>
          </a:stretch>
        </p:blipFill>
        <p:spPr bwMode="auto">
          <a:xfrm>
            <a:off x="1422400" y="184150"/>
            <a:ext cx="6192838" cy="6673850"/>
          </a:xfrm>
          <a:prstGeom prst="rect">
            <a:avLst/>
          </a:prstGeom>
          <a:noFill/>
          <a:ln w="9525">
            <a:noFill/>
            <a:miter lim="800000"/>
            <a:headEnd/>
            <a:tailEnd/>
          </a:ln>
        </p:spPr>
      </p:pic>
      <p:pic>
        <p:nvPicPr>
          <p:cNvPr id="898059" name="Picture 11" descr="kote2"/>
          <p:cNvPicPr>
            <a:picLocks noChangeAspect="1" noChangeArrowheads="1"/>
          </p:cNvPicPr>
          <p:nvPr/>
        </p:nvPicPr>
        <p:blipFill>
          <a:blip r:embed="rId5" cstate="print"/>
          <a:srcRect/>
          <a:stretch>
            <a:fillRect/>
          </a:stretch>
        </p:blipFill>
        <p:spPr bwMode="auto">
          <a:xfrm>
            <a:off x="149225" y="241300"/>
            <a:ext cx="6694488" cy="6691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98055"/>
                                        </p:tgtEl>
                                        <p:attrNameLst>
                                          <p:attrName>style.visibility</p:attrName>
                                        </p:attrNameLst>
                                      </p:cBhvr>
                                      <p:to>
                                        <p:strVal val="visible"/>
                                      </p:to>
                                    </p:set>
                                    <p:animEffect transition="in" filter="wipe(down)">
                                      <p:cBhvr>
                                        <p:cTn id="7" dur="500"/>
                                        <p:tgtEl>
                                          <p:spTgt spid="898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98057"/>
                                        </p:tgtEl>
                                        <p:attrNameLst>
                                          <p:attrName>style.visibility</p:attrName>
                                        </p:attrNameLst>
                                      </p:cBhvr>
                                      <p:to>
                                        <p:strVal val="visible"/>
                                      </p:to>
                                    </p:set>
                                    <p:animEffect transition="in" filter="wipe(down)">
                                      <p:cBhvr>
                                        <p:cTn id="12" dur="500"/>
                                        <p:tgtEl>
                                          <p:spTgt spid="898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98059"/>
                                        </p:tgtEl>
                                        <p:attrNameLst>
                                          <p:attrName>style.visibility</p:attrName>
                                        </p:attrNameLst>
                                      </p:cBhvr>
                                      <p:to>
                                        <p:strVal val="visible"/>
                                      </p:to>
                                    </p:set>
                                    <p:animEffect transition="in" filter="wipe(down)">
                                      <p:cBhvr>
                                        <p:cTn id="17" dur="500"/>
                                        <p:tgtEl>
                                          <p:spTgt spid="898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sz="quarter"/>
          </p:nvPr>
        </p:nvSpPr>
        <p:spPr>
          <a:xfrm>
            <a:off x="469900" y="0"/>
            <a:ext cx="8229600" cy="508000"/>
          </a:xfrm>
        </p:spPr>
        <p:txBody>
          <a:bodyPr>
            <a:normAutofit fontScale="90000"/>
          </a:bodyPr>
          <a:lstStyle/>
          <a:p>
            <a:r>
              <a:rPr lang="ru-RU" altLang="ru-RU" sz="2000" b="1" smtClean="0">
                <a:solidFill>
                  <a:schemeClr val="tx1"/>
                </a:solidFill>
              </a:rPr>
              <a:t>Он не только украшает стену, но и создаёт образ интерьера, атмосферы в нём, настроение.</a:t>
            </a:r>
          </a:p>
        </p:txBody>
      </p:sp>
      <p:pic>
        <p:nvPicPr>
          <p:cNvPr id="49155" name="Picture 9" descr="AT-00-03-1870-23"/>
          <p:cNvPicPr>
            <a:picLocks noGrp="1" noChangeAspect="1" noChangeArrowheads="1"/>
          </p:cNvPicPr>
          <p:nvPr>
            <p:ph sz="quarter" idx="1"/>
          </p:nvPr>
        </p:nvPicPr>
        <p:blipFill>
          <a:blip r:embed="rId3" cstate="print">
            <a:lum contrast="12000"/>
          </a:blip>
          <a:srcRect/>
          <a:stretch>
            <a:fillRect/>
          </a:stretch>
        </p:blipFill>
        <p:spPr>
          <a:xfrm>
            <a:off x="808038" y="1600200"/>
            <a:ext cx="3336925" cy="2185988"/>
          </a:xfrm>
          <a:noFill/>
        </p:spPr>
      </p:pic>
      <p:pic>
        <p:nvPicPr>
          <p:cNvPr id="863242" name="Picture 10" descr="OR-97-01-5160-16"/>
          <p:cNvPicPr>
            <a:picLocks noGrp="1" noChangeAspect="1" noChangeArrowheads="1"/>
          </p:cNvPicPr>
          <p:nvPr>
            <p:ph sz="quarter" idx="2"/>
          </p:nvPr>
        </p:nvPicPr>
        <p:blipFill>
          <a:blip r:embed="rId4" cstate="print">
            <a:lum contrast="12000"/>
          </a:blip>
          <a:srcRect/>
          <a:stretch>
            <a:fillRect/>
          </a:stretch>
        </p:blipFill>
        <p:spPr>
          <a:xfrm>
            <a:off x="0" y="850900"/>
            <a:ext cx="9144000" cy="6007100"/>
          </a:xfrm>
          <a:noFill/>
        </p:spPr>
      </p:pic>
      <p:pic>
        <p:nvPicPr>
          <p:cNvPr id="49157" name="Picture 11" descr="PH-01-01-83837-01"/>
          <p:cNvPicPr>
            <a:picLocks noGrp="1" noChangeAspect="1" noChangeArrowheads="1"/>
          </p:cNvPicPr>
          <p:nvPr>
            <p:ph sz="quarter" idx="3"/>
          </p:nvPr>
        </p:nvPicPr>
        <p:blipFill>
          <a:blip r:embed="rId5" cstate="print">
            <a:lum bright="-12000" contrast="18000"/>
          </a:blip>
          <a:srcRect/>
          <a:stretch>
            <a:fillRect/>
          </a:stretch>
        </p:blipFill>
        <p:spPr>
          <a:xfrm>
            <a:off x="0" y="850900"/>
            <a:ext cx="9144000" cy="6007100"/>
          </a:xfrm>
          <a:noFill/>
        </p:spPr>
      </p:pic>
      <p:sp>
        <p:nvSpPr>
          <p:cNvPr id="863244" name="Rectangle 12"/>
          <p:cNvSpPr>
            <a:spLocks noChangeArrowheads="1"/>
          </p:cNvSpPr>
          <p:nvPr/>
        </p:nvSpPr>
        <p:spPr bwMode="auto">
          <a:xfrm>
            <a:off x="495300" y="965200"/>
            <a:ext cx="2832100" cy="5892800"/>
          </a:xfrm>
          <a:prstGeom prst="rect">
            <a:avLst/>
          </a:prstGeom>
          <a:noFill/>
          <a:ln w="76200" algn="ctr">
            <a:solidFill>
              <a:srgbClr val="FF0000"/>
            </a:solidFill>
            <a:miter lim="800000"/>
            <a:headEnd/>
            <a:tailEnd/>
          </a:ln>
          <a:effectLst/>
        </p:spPr>
        <p:txBody>
          <a:bodyPr wrap="none" lIns="92075" tIns="46038" rIns="92075" bIns="46038" anchor="ctr"/>
          <a:lstStyle/>
          <a:p>
            <a:pPr eaLnBrk="1" hangingPunct="1"/>
            <a:endParaRPr lang="ru-RU" altLang="ru-RU">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63242"/>
                                        </p:tgtEl>
                                        <p:attrNameLst>
                                          <p:attrName>style.visibility</p:attrName>
                                        </p:attrNameLst>
                                      </p:cBhvr>
                                      <p:to>
                                        <p:strVal val="visible"/>
                                      </p:to>
                                    </p:set>
                                    <p:anim calcmode="lin" valueType="num">
                                      <p:cBhvr>
                                        <p:cTn id="7" dur="1000" fill="hold"/>
                                        <p:tgtEl>
                                          <p:spTgt spid="863242"/>
                                        </p:tgtEl>
                                        <p:attrNameLst>
                                          <p:attrName>ppt_w</p:attrName>
                                        </p:attrNameLst>
                                      </p:cBhvr>
                                      <p:tavLst>
                                        <p:tav tm="0">
                                          <p:val>
                                            <p:strVal val="#ppt_w*0.70"/>
                                          </p:val>
                                        </p:tav>
                                        <p:tav tm="100000">
                                          <p:val>
                                            <p:strVal val="#ppt_w"/>
                                          </p:val>
                                        </p:tav>
                                      </p:tavLst>
                                    </p:anim>
                                    <p:anim calcmode="lin" valueType="num">
                                      <p:cBhvr>
                                        <p:cTn id="8" dur="1000" fill="hold"/>
                                        <p:tgtEl>
                                          <p:spTgt spid="863242"/>
                                        </p:tgtEl>
                                        <p:attrNameLst>
                                          <p:attrName>ppt_h</p:attrName>
                                        </p:attrNameLst>
                                      </p:cBhvr>
                                      <p:tavLst>
                                        <p:tav tm="0">
                                          <p:val>
                                            <p:strVal val="#ppt_h"/>
                                          </p:val>
                                        </p:tav>
                                        <p:tav tm="100000">
                                          <p:val>
                                            <p:strVal val="#ppt_h"/>
                                          </p:val>
                                        </p:tav>
                                      </p:tavLst>
                                    </p:anim>
                                    <p:animEffect transition="in" filter="fade">
                                      <p:cBhvr>
                                        <p:cTn id="9" dur="1000"/>
                                        <p:tgtEl>
                                          <p:spTgt spid="863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63244"/>
                                        </p:tgtEl>
                                        <p:attrNameLst>
                                          <p:attrName>style.visibility</p:attrName>
                                        </p:attrNameLst>
                                      </p:cBhvr>
                                      <p:to>
                                        <p:strVal val="visible"/>
                                      </p:to>
                                    </p:set>
                                    <p:animEffect transition="in" filter="strips(downLeft)">
                                      <p:cBhvr>
                                        <p:cTn id="14" dur="500"/>
                                        <p:tgtEl>
                                          <p:spTgt spid="8632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63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44" grpId="0" animBg="1"/>
      <p:bldP spid="86324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16463" y="173038"/>
            <a:ext cx="4427537" cy="885825"/>
          </a:xfrm>
        </p:spPr>
        <p:txBody>
          <a:bodyPr/>
          <a:lstStyle/>
          <a:p>
            <a:r>
              <a:rPr lang="ru-RU" altLang="ru-RU" sz="5400" b="1" u="sng" smtClean="0">
                <a:solidFill>
                  <a:srgbClr val="663300"/>
                </a:solidFill>
              </a:rPr>
              <a:t>Задание</a:t>
            </a:r>
          </a:p>
        </p:txBody>
      </p:sp>
      <p:pic>
        <p:nvPicPr>
          <p:cNvPr id="51203" name="Picture 4" descr="Изображение 004"/>
          <p:cNvPicPr>
            <a:picLocks noGrp="1" noChangeAspect="1" noChangeArrowheads="1"/>
          </p:cNvPicPr>
          <p:nvPr>
            <p:ph sz="half" idx="1"/>
          </p:nvPr>
        </p:nvPicPr>
        <p:blipFill>
          <a:blip r:embed="rId3" cstate="print">
            <a:lum bright="-6000" contrast="18000"/>
          </a:blip>
          <a:srcRect/>
          <a:stretch>
            <a:fillRect/>
          </a:stretch>
        </p:blipFill>
        <p:spPr>
          <a:xfrm>
            <a:off x="0" y="0"/>
            <a:ext cx="4379913" cy="6858000"/>
          </a:xfrm>
          <a:noFill/>
        </p:spPr>
      </p:pic>
      <p:sp>
        <p:nvSpPr>
          <p:cNvPr id="31748" name="Rectangle 6"/>
          <p:cNvSpPr>
            <a:spLocks noGrp="1" noChangeArrowheads="1"/>
          </p:cNvSpPr>
          <p:nvPr>
            <p:ph type="body" sz="half" idx="2"/>
          </p:nvPr>
        </p:nvSpPr>
        <p:spPr>
          <a:xfrm>
            <a:off x="4205288" y="1165225"/>
            <a:ext cx="4521200" cy="4525963"/>
          </a:xfrm>
        </p:spPr>
        <p:txBody>
          <a:bodyPr rtlCol="0">
            <a:normAutofit/>
          </a:bodyPr>
          <a:lstStyle/>
          <a:p>
            <a:pPr fontAlgn="auto">
              <a:spcAft>
                <a:spcPts val="0"/>
              </a:spcAft>
              <a:buFont typeface="Wingdings 3" charset="2"/>
              <a:buChar char=""/>
              <a:defRPr/>
            </a:pPr>
            <a:r>
              <a:rPr lang="ru-RU" altLang="ru-RU" sz="4000" b="1" dirty="0" smtClean="0">
                <a:solidFill>
                  <a:srgbClr val="FF9900"/>
                </a:solidFill>
              </a:rPr>
              <a:t>Выполни эскиз гобелена</a:t>
            </a:r>
          </a:p>
          <a:p>
            <a:pPr fontAlgn="auto">
              <a:spcAft>
                <a:spcPts val="0"/>
              </a:spcAft>
              <a:buFont typeface="Wingdings 3" charset="2"/>
              <a:buChar char=""/>
              <a:defRPr/>
            </a:pPr>
            <a:r>
              <a:rPr lang="ru-RU" altLang="ru-RU" sz="4000" b="1" dirty="0" smtClean="0">
                <a:solidFill>
                  <a:srgbClr val="FF0000"/>
                </a:solidFill>
              </a:rPr>
              <a:t>Домашняя </a:t>
            </a:r>
            <a:r>
              <a:rPr lang="ru-RU" altLang="ru-RU" sz="4000" b="1" dirty="0" smtClean="0">
                <a:solidFill>
                  <a:srgbClr val="FF0000"/>
                </a:solidFill>
              </a:rPr>
              <a:t>работа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87504" y="404799"/>
            <a:ext cx="7680960" cy="1371600"/>
          </a:xfrm>
        </p:spPr>
        <p:txBody>
          <a:bodyPr>
            <a:normAutofit/>
          </a:bodyPr>
          <a:lstStyle/>
          <a:p>
            <a:r>
              <a:rPr lang="ru-RU" dirty="0">
                <a:solidFill>
                  <a:srgbClr val="002060"/>
                </a:solidFill>
              </a:rPr>
              <a:t>Все цвета подразделяются на</a:t>
            </a:r>
            <a:r>
              <a:rPr lang="ru-RU" dirty="0" smtClean="0">
                <a:solidFill>
                  <a:srgbClr val="002060"/>
                </a:solidFill>
              </a:rPr>
              <a:t>:</a:t>
            </a:r>
            <a:endParaRPr lang="ru-RU" dirty="0">
              <a:solidFill>
                <a:srgbClr val="002060"/>
              </a:solidFill>
            </a:endParaRPr>
          </a:p>
        </p:txBody>
      </p:sp>
      <p:sp>
        <p:nvSpPr>
          <p:cNvPr id="2" name="Объект 1"/>
          <p:cNvSpPr>
            <a:spLocks noGrp="1"/>
          </p:cNvSpPr>
          <p:nvPr>
            <p:ph idx="1"/>
          </p:nvPr>
        </p:nvSpPr>
        <p:spPr>
          <a:xfrm>
            <a:off x="755576" y="1816763"/>
            <a:ext cx="3960440" cy="864095"/>
          </a:xfrm>
        </p:spPr>
        <p:txBody>
          <a:bodyPr>
            <a:noAutofit/>
          </a:bodyPr>
          <a:lstStyle/>
          <a:p>
            <a:pPr marL="0" indent="0">
              <a:buNone/>
            </a:pPr>
            <a:r>
              <a:rPr lang="ru-RU" sz="2400" b="1" dirty="0" smtClean="0">
                <a:solidFill>
                  <a:schemeClr val="tx1"/>
                </a:solidFill>
              </a:rPr>
              <a:t>хроматические</a:t>
            </a:r>
          </a:p>
          <a:p>
            <a:pPr marL="0" indent="0">
              <a:buNone/>
            </a:pPr>
            <a:r>
              <a:rPr lang="ru-RU" sz="2400" b="1" dirty="0" smtClean="0">
                <a:solidFill>
                  <a:schemeClr val="tx1"/>
                </a:solidFill>
              </a:rPr>
              <a:t>      (цветные) </a:t>
            </a:r>
            <a:endParaRPr lang="ru-RU" sz="2400" b="1" dirty="0">
              <a:solidFill>
                <a:schemeClr val="tx1"/>
              </a:solidFill>
            </a:endParaRPr>
          </a:p>
        </p:txBody>
      </p:sp>
      <p:sp>
        <p:nvSpPr>
          <p:cNvPr id="4" name="Объект 1"/>
          <p:cNvSpPr txBox="1">
            <a:spLocks/>
          </p:cNvSpPr>
          <p:nvPr/>
        </p:nvSpPr>
        <p:spPr>
          <a:xfrm>
            <a:off x="4932040" y="1817482"/>
            <a:ext cx="4032448" cy="864095"/>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ru-RU" b="1" dirty="0" smtClean="0">
                <a:solidFill>
                  <a:schemeClr val="tx1"/>
                </a:solidFill>
              </a:rPr>
              <a:t>ахроматические</a:t>
            </a:r>
          </a:p>
          <a:p>
            <a:pPr marL="0" indent="0" algn="ctr">
              <a:buFont typeface="Symbol" pitchFamily="18" charset="2"/>
              <a:buNone/>
            </a:pPr>
            <a:r>
              <a:rPr lang="ru-RU" b="1" dirty="0" smtClean="0">
                <a:solidFill>
                  <a:schemeClr val="tx1"/>
                </a:solidFill>
              </a:rPr>
              <a:t>    (черно-белые)</a:t>
            </a:r>
            <a:endParaRPr lang="ru-RU" b="1" dirty="0">
              <a:solidFill>
                <a:schemeClr val="tx1"/>
              </a:solidFill>
            </a:endParaRPr>
          </a:p>
        </p:txBody>
      </p:sp>
      <p:pic>
        <p:nvPicPr>
          <p:cNvPr id="2050" name="Picture 2" descr="C:\ИСКУССТВО\Дополнения к наглядности по внеурочке\maxresdefault.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867" t="9226" r="19971" b="50000"/>
          <a:stretch/>
        </p:blipFill>
        <p:spPr bwMode="auto">
          <a:xfrm>
            <a:off x="467544" y="2808995"/>
            <a:ext cx="3456384" cy="270823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ИСКУССТВО\Дополнения к наглядности по внеурочке\maxresdefault.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1674" t="59527" r="19957"/>
          <a:stretch/>
        </p:blipFill>
        <p:spPr bwMode="auto">
          <a:xfrm>
            <a:off x="5389418" y="2924944"/>
            <a:ext cx="3287038" cy="2592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184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59832" y="1124744"/>
            <a:ext cx="6563072" cy="4824536"/>
          </a:xfrm>
        </p:spPr>
        <p:txBody>
          <a:bodyPr>
            <a:normAutofit/>
          </a:bodyPr>
          <a:lstStyle/>
          <a:p>
            <a:r>
              <a:rPr lang="ru-RU" dirty="0">
                <a:solidFill>
                  <a:srgbClr val="002060"/>
                </a:solidFill>
                <a:ea typeface="Calibri" pitchFamily="34" charset="0"/>
                <a:cs typeface="Times New Roman" pitchFamily="18" charset="0"/>
              </a:rPr>
              <a:t>Хроматические цвета имеют три свойства: </a:t>
            </a:r>
            <a:r>
              <a:rPr lang="ru-RU" dirty="0" smtClean="0">
                <a:solidFill>
                  <a:srgbClr val="002060"/>
                </a:solidFill>
                <a:ea typeface="Calibri" pitchFamily="34" charset="0"/>
                <a:cs typeface="Times New Roman" pitchFamily="18" charset="0"/>
              </a:rPr>
              <a:t/>
            </a:r>
            <a:br>
              <a:rPr lang="ru-RU" dirty="0" smtClean="0">
                <a:solidFill>
                  <a:srgbClr val="002060"/>
                </a:solidFill>
                <a:ea typeface="Calibri" pitchFamily="34" charset="0"/>
                <a:cs typeface="Times New Roman" pitchFamily="18" charset="0"/>
              </a:rPr>
            </a:br>
            <a:r>
              <a:rPr lang="ru-RU" dirty="0" smtClean="0">
                <a:solidFill>
                  <a:srgbClr val="002060"/>
                </a:solidFill>
                <a:ea typeface="Calibri" pitchFamily="34" charset="0"/>
                <a:cs typeface="Times New Roman" pitchFamily="18" charset="0"/>
              </a:rPr>
              <a:t/>
            </a:r>
            <a:br>
              <a:rPr lang="ru-RU" dirty="0" smtClean="0">
                <a:solidFill>
                  <a:srgbClr val="002060"/>
                </a:solidFill>
                <a:ea typeface="Calibri" pitchFamily="34" charset="0"/>
                <a:cs typeface="Times New Roman" pitchFamily="18" charset="0"/>
              </a:rPr>
            </a:br>
            <a:r>
              <a:rPr lang="ru-RU" dirty="0" smtClean="0">
                <a:solidFill>
                  <a:srgbClr val="002060"/>
                </a:solidFill>
                <a:ea typeface="Calibri" pitchFamily="34" charset="0"/>
                <a:cs typeface="Times New Roman" pitchFamily="18" charset="0"/>
              </a:rPr>
              <a:t>- </a:t>
            </a:r>
            <a:r>
              <a:rPr lang="ru-RU" dirty="0" smtClean="0">
                <a:solidFill>
                  <a:schemeClr val="tx1"/>
                </a:solidFill>
                <a:ea typeface="Calibri" pitchFamily="34" charset="0"/>
                <a:cs typeface="Times New Roman" pitchFamily="18" charset="0"/>
              </a:rPr>
              <a:t>цветовой тон </a:t>
            </a:r>
            <a:br>
              <a:rPr lang="ru-RU" dirty="0" smtClean="0">
                <a:solidFill>
                  <a:schemeClr val="tx1"/>
                </a:solidFill>
                <a:ea typeface="Calibri" pitchFamily="34" charset="0"/>
                <a:cs typeface="Times New Roman" pitchFamily="18" charset="0"/>
              </a:rPr>
            </a:br>
            <a:r>
              <a:rPr lang="ru-RU" dirty="0" smtClean="0">
                <a:solidFill>
                  <a:schemeClr val="tx1"/>
                </a:solidFill>
                <a:ea typeface="Calibri" pitchFamily="34" charset="0"/>
                <a:cs typeface="Times New Roman" pitchFamily="18" charset="0"/>
              </a:rPr>
              <a:t>- насыщенность </a:t>
            </a:r>
            <a:br>
              <a:rPr lang="ru-RU" dirty="0" smtClean="0">
                <a:solidFill>
                  <a:schemeClr val="tx1"/>
                </a:solidFill>
                <a:ea typeface="Calibri" pitchFamily="34" charset="0"/>
                <a:cs typeface="Times New Roman" pitchFamily="18" charset="0"/>
              </a:rPr>
            </a:br>
            <a:r>
              <a:rPr lang="ru-RU" dirty="0" smtClean="0">
                <a:solidFill>
                  <a:schemeClr val="tx1"/>
                </a:solidFill>
                <a:ea typeface="Calibri" pitchFamily="34" charset="0"/>
                <a:cs typeface="Times New Roman" pitchFamily="18" charset="0"/>
              </a:rPr>
              <a:t>- светлоту</a:t>
            </a:r>
            <a:r>
              <a:rPr lang="ru-RU" dirty="0">
                <a:solidFill>
                  <a:schemeClr val="tx1"/>
                </a:solidFill>
                <a:ea typeface="Calibri" pitchFamily="34" charset="0"/>
                <a:cs typeface="Times New Roman" pitchFamily="18" charset="0"/>
              </a:rPr>
              <a:t/>
            </a:r>
            <a:br>
              <a:rPr lang="ru-RU" dirty="0">
                <a:solidFill>
                  <a:schemeClr val="tx1"/>
                </a:solidFill>
                <a:ea typeface="Calibri" pitchFamily="34" charset="0"/>
                <a:cs typeface="Times New Roman" pitchFamily="18" charset="0"/>
              </a:rPr>
            </a:br>
            <a:endParaRPr lang="ru-RU" dirty="0">
              <a:solidFill>
                <a:schemeClr val="tx1"/>
              </a:solidFill>
            </a:endParaRPr>
          </a:p>
        </p:txBody>
      </p:sp>
      <p:pic>
        <p:nvPicPr>
          <p:cNvPr id="3074" name="Picture 2" descr="C:\ИСКУССТВО\ВНЕУРОЧКА наглядность\ЖИВОПИСЬ 5-6 внеурочка\Характеристика цвета\Color_smal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420888"/>
            <a:ext cx="2336857" cy="3279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5583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39552" y="404664"/>
            <a:ext cx="6840760" cy="864096"/>
          </a:xfrm>
        </p:spPr>
        <p:txBody>
          <a:bodyPr>
            <a:normAutofit/>
          </a:bodyPr>
          <a:lstStyle/>
          <a:p>
            <a:pPr algn="ctr"/>
            <a:r>
              <a:rPr lang="ru-RU" sz="4000" dirty="0" smtClean="0">
                <a:solidFill>
                  <a:srgbClr val="002060"/>
                </a:solidFill>
                <a:cs typeface="Times New Roman" pitchFamily="18" charset="0"/>
              </a:rPr>
              <a:t>Цветовой тон</a:t>
            </a:r>
            <a:endParaRPr lang="ru-RU" sz="4000" dirty="0">
              <a:solidFill>
                <a:srgbClr val="002060"/>
              </a:solidFill>
              <a:cs typeface="Times New Roman" pitchFamily="18" charset="0"/>
            </a:endParaRPr>
          </a:p>
        </p:txBody>
      </p:sp>
      <p:sp>
        <p:nvSpPr>
          <p:cNvPr id="3" name="Содержимое 2"/>
          <p:cNvSpPr>
            <a:spLocks noGrp="1"/>
          </p:cNvSpPr>
          <p:nvPr>
            <p:ph idx="1"/>
          </p:nvPr>
        </p:nvSpPr>
        <p:spPr>
          <a:xfrm>
            <a:off x="899592" y="2564904"/>
            <a:ext cx="3168352" cy="2754306"/>
          </a:xfrm>
        </p:spPr>
        <p:txBody>
          <a:bodyPr>
            <a:normAutofit/>
          </a:bodyPr>
          <a:lstStyle/>
          <a:p>
            <a:pPr marL="0" indent="0">
              <a:buNone/>
            </a:pPr>
            <a:r>
              <a:rPr lang="ru-RU" b="1" dirty="0" smtClean="0">
                <a:solidFill>
                  <a:schemeClr val="tx1"/>
                </a:solidFill>
              </a:rPr>
              <a:t>Цветовой тон</a:t>
            </a:r>
            <a:r>
              <a:rPr lang="ru-RU" dirty="0" smtClean="0">
                <a:solidFill>
                  <a:schemeClr val="tx1"/>
                </a:solidFill>
              </a:rPr>
              <a:t> определяет название цвета: зеленый, красный, желтый, синий и др. </a:t>
            </a:r>
            <a:endParaRPr lang="ru-RU" dirty="0">
              <a:solidFill>
                <a:schemeClr val="tx1"/>
              </a:solidFill>
            </a:endParaRPr>
          </a:p>
        </p:txBody>
      </p:sp>
      <p:pic>
        <p:nvPicPr>
          <p:cNvPr id="5122" name="Picture 2" descr="C:\ИСКУССТВО\ВНЕУРОЧКА наглядность\ЖИВОПИСЬ 5-6 внеурочка\Цветоведение\risunok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412776"/>
            <a:ext cx="4464496" cy="52565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968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7524" y="332656"/>
            <a:ext cx="7680960" cy="1371600"/>
          </a:xfrm>
        </p:spPr>
        <p:txBody>
          <a:bodyPr/>
          <a:lstStyle/>
          <a:p>
            <a:r>
              <a:rPr lang="ru-RU" dirty="0" smtClean="0">
                <a:solidFill>
                  <a:srgbClr val="002060"/>
                </a:solidFill>
              </a:rPr>
              <a:t>Насыщенность цвета</a:t>
            </a:r>
            <a:endParaRPr lang="ru-RU" dirty="0">
              <a:solidFill>
                <a:srgbClr val="002060"/>
              </a:solidFill>
            </a:endParaRPr>
          </a:p>
        </p:txBody>
      </p:sp>
      <p:sp>
        <p:nvSpPr>
          <p:cNvPr id="2" name="Объект 1"/>
          <p:cNvSpPr>
            <a:spLocks noGrp="1"/>
          </p:cNvSpPr>
          <p:nvPr>
            <p:ph idx="1"/>
          </p:nvPr>
        </p:nvSpPr>
        <p:spPr>
          <a:xfrm>
            <a:off x="395536" y="1556792"/>
            <a:ext cx="8424936" cy="1440159"/>
          </a:xfrm>
        </p:spPr>
        <p:txBody>
          <a:bodyPr>
            <a:normAutofit/>
          </a:bodyPr>
          <a:lstStyle/>
          <a:p>
            <a:pPr marL="0" indent="0" algn="ctr">
              <a:buNone/>
            </a:pPr>
            <a:r>
              <a:rPr lang="ru-RU" dirty="0">
                <a:solidFill>
                  <a:schemeClr val="tx1"/>
                </a:solidFill>
              </a:rPr>
              <a:t>Это </a:t>
            </a:r>
            <a:r>
              <a:rPr lang="ru-RU" dirty="0" smtClean="0">
                <a:solidFill>
                  <a:schemeClr val="tx1"/>
                </a:solidFill>
              </a:rPr>
              <a:t>изменение яркости  </a:t>
            </a:r>
            <a:r>
              <a:rPr lang="ru-RU" dirty="0">
                <a:solidFill>
                  <a:schemeClr val="tx1"/>
                </a:solidFill>
              </a:rPr>
              <a:t> </a:t>
            </a:r>
            <a:r>
              <a:rPr lang="ru-RU" dirty="0" smtClean="0">
                <a:solidFill>
                  <a:schemeClr val="tx1"/>
                </a:solidFill>
              </a:rPr>
              <a:t>хроматических </a:t>
            </a:r>
            <a:r>
              <a:rPr lang="ru-RU" dirty="0">
                <a:solidFill>
                  <a:schemeClr val="tx1"/>
                </a:solidFill>
              </a:rPr>
              <a:t>цветов  при добавлении </a:t>
            </a:r>
            <a:r>
              <a:rPr lang="ru-RU" dirty="0">
                <a:solidFill>
                  <a:schemeClr val="tx1"/>
                </a:solidFill>
                <a:effectLst>
                  <a:outerShdw blurRad="38100" dist="38100" dir="2700000" algn="tl">
                    <a:srgbClr val="000000"/>
                  </a:outerShdw>
                </a:effectLst>
              </a:rPr>
              <a:t>серой</a:t>
            </a:r>
            <a:r>
              <a:rPr lang="ru-RU" dirty="0">
                <a:solidFill>
                  <a:schemeClr val="tx1"/>
                </a:solidFill>
              </a:rPr>
              <a:t> краски</a:t>
            </a:r>
            <a:r>
              <a:rPr lang="ru-RU" dirty="0" smtClean="0">
                <a:solidFill>
                  <a:schemeClr val="tx1"/>
                </a:solidFill>
              </a:rPr>
              <a:t>. Чем больше серой краски  добавлено, тем менее насыщенным (ярким) становится цвет</a:t>
            </a:r>
            <a:endParaRPr lang="ru-RU" dirty="0">
              <a:solidFill>
                <a:schemeClr val="tx1"/>
              </a:solidFill>
            </a:endParaRPr>
          </a:p>
          <a:p>
            <a:pPr marL="0" indent="0">
              <a:buNone/>
            </a:pPr>
            <a:endParaRPr lang="ru-RU" dirty="0"/>
          </a:p>
        </p:txBody>
      </p:sp>
      <p:pic>
        <p:nvPicPr>
          <p:cNvPr id="4" name="Picture 2" descr="C:\ИСКУССТВО\ИЗО РАЗНОЕ\Характеристика цвета\5667392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212976"/>
            <a:ext cx="8064896" cy="3314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526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37064" y="684486"/>
            <a:ext cx="7680960" cy="1371600"/>
          </a:xfrm>
        </p:spPr>
        <p:txBody>
          <a:bodyPr>
            <a:normAutofit/>
          </a:bodyPr>
          <a:lstStyle/>
          <a:p>
            <a:r>
              <a:rPr lang="ru-RU" sz="4000" dirty="0" smtClean="0">
                <a:solidFill>
                  <a:srgbClr val="002060"/>
                </a:solidFill>
              </a:rPr>
              <a:t>Светлота</a:t>
            </a:r>
            <a:endParaRPr lang="ru-RU" sz="4000" dirty="0">
              <a:solidFill>
                <a:srgbClr val="002060"/>
              </a:solidFill>
            </a:endParaRPr>
          </a:p>
        </p:txBody>
      </p:sp>
      <p:sp>
        <p:nvSpPr>
          <p:cNvPr id="2" name="Объект 1"/>
          <p:cNvSpPr>
            <a:spLocks noGrp="1"/>
          </p:cNvSpPr>
          <p:nvPr>
            <p:ph idx="1"/>
          </p:nvPr>
        </p:nvSpPr>
        <p:spPr>
          <a:xfrm>
            <a:off x="467544" y="1732239"/>
            <a:ext cx="8136903" cy="1296143"/>
          </a:xfrm>
        </p:spPr>
        <p:txBody>
          <a:bodyPr>
            <a:normAutofit/>
          </a:bodyPr>
          <a:lstStyle/>
          <a:p>
            <a:pPr marL="0" indent="0">
              <a:buNone/>
            </a:pPr>
            <a:r>
              <a:rPr lang="ru-RU" b="1" dirty="0" smtClean="0">
                <a:solidFill>
                  <a:schemeClr val="tx1"/>
                </a:solidFill>
              </a:rPr>
              <a:t>Светлота цвета  изменяется при добавлении белой краски. Чем больше белого мы добавим- тем светлее  будет новый цвет</a:t>
            </a:r>
            <a:endParaRPr lang="ru-RU" b="1" dirty="0">
              <a:solidFill>
                <a:schemeClr val="tx1"/>
              </a:solidFill>
            </a:endParaRPr>
          </a:p>
        </p:txBody>
      </p:sp>
      <p:pic>
        <p:nvPicPr>
          <p:cNvPr id="4098" name="Picture 2" descr="C:\ИСКУССТВО\ВНЕУРОЧКА наглядность\ЖИВОПИСЬ 5-6 внеурочка\Цветоведение\risunok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924944"/>
            <a:ext cx="3810000" cy="13620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ИСКУССТВО\ВНЕУРОЧКА наглядность\ЖИВОПИСЬ 5-6 внеурочка\Цветоведение\risunok2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2924944"/>
            <a:ext cx="38100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ИСКУССТВО\ВНЕУРОЧКА наглядность\ЖИВОПИСЬ 5-6 внеурочка\Цветоведение\risunok2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1529" y="4653136"/>
            <a:ext cx="3810000" cy="1362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9079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2010552"/>
          </a:xfrm>
        </p:spPr>
        <p:txBody>
          <a:bodyPr>
            <a:normAutofit/>
          </a:bodyPr>
          <a:lstStyle/>
          <a:p>
            <a:pPr algn="ctr"/>
            <a:r>
              <a:rPr lang="ru-RU" dirty="0" smtClean="0">
                <a:solidFill>
                  <a:srgbClr val="002060"/>
                </a:solidFill>
              </a:rPr>
              <a:t>Посмотри как  цвет  меняет настроение окружающей среды</a:t>
            </a:r>
            <a:endParaRPr lang="ru-RU" dirty="0">
              <a:solidFill>
                <a:srgbClr val="002060"/>
              </a:solidFill>
            </a:endParaRPr>
          </a:p>
        </p:txBody>
      </p:sp>
      <p:pic>
        <p:nvPicPr>
          <p:cNvPr id="6146" name="Picture 2" descr="C:\ИСКУССТВО\Дополнения к наглядности по внеурочке\cvetoved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2799246"/>
            <a:ext cx="3109211" cy="34512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ИСКУССТВО\Дополнения к наглядности по внеурочке\cvetoved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2708920"/>
            <a:ext cx="3073525" cy="36318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0103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667</Words>
  <Application>Microsoft Office PowerPoint</Application>
  <PresentationFormat>Экран (4:3)</PresentationFormat>
  <Paragraphs>50</Paragraphs>
  <Slides>39</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Savon</vt:lpstr>
      <vt:lpstr>Цветовой  тон, насыщенность, светлота.  Гобелен</vt:lpstr>
      <vt:lpstr>Каждый из нас имеет свой характер</vt:lpstr>
      <vt:lpstr>Свой характер и свойства имеет и цвет</vt:lpstr>
      <vt:lpstr>Все цвета подразделяются на:</vt:lpstr>
      <vt:lpstr>Хроматические цвета имеют три свойства:   - цветовой тон  - насыщенность  - светлоту </vt:lpstr>
      <vt:lpstr>Цветовой тон</vt:lpstr>
      <vt:lpstr>Насыщенность цвета</vt:lpstr>
      <vt:lpstr>Светлота</vt:lpstr>
      <vt:lpstr>Посмотри как  цвет  меняет настроение окружающей среды</vt:lpstr>
      <vt:lpstr>Художник использует свойства цвета для передачи замысла и настроения в картинах</vt:lpstr>
      <vt:lpstr>Сравни по настроению эти пейзажи</vt:lpstr>
      <vt:lpstr>Нарисуй листья акварелью или гуашью путем смешивания красок</vt:lpstr>
      <vt:lpstr>Слайд 13</vt:lpstr>
      <vt:lpstr>Слайд 14</vt:lpstr>
      <vt:lpstr>Лист клёна</vt:lpstr>
      <vt:lpstr>Лист дуба</vt:lpstr>
      <vt:lpstr>Лист березы</vt:lpstr>
      <vt:lpstr>Домашнее задание нарисуй пейзаж-ненастье.</vt:lpstr>
      <vt:lpstr>Гобелен – это художественно исполненный тканный ковёр для украшения стены</vt:lpstr>
      <vt:lpstr>Это очень длительная и трудоёмкая работа, которая требует не только виртуозного владения ремеслом ткачества, но и напряжения всех творческих сил художника.</vt:lpstr>
      <vt:lpstr>Традиционные ткацкие материалы – это шерсть и лён. Но сегодня в работе над гобеленом художники используют и синтетические волокна, шнуры, верёвки, конский волос, металлические нити, проволоку, кусочки кожи, дерево.</vt:lpstr>
      <vt:lpstr>Цветные нитки для художника по гобелену то же, что глина для художника-керамиста, масса стекла для художника-стекольщика или железо для кузнеца.</vt:lpstr>
      <vt:lpstr>Создавая гобелен, автор рисует цветными нитями; как скульптор – нить буквально «лепит» объём, «выплетая» различные выпуклости и впадины; как архитектор – если гобелен задуман для оформления интерьера.</vt:lpstr>
      <vt:lpstr>Посмотри, как рассказывает художник языком искусства гобелена о красоте родной земли, о ценностях жизни в своей работе «Отражение»</vt:lpstr>
      <vt:lpstr>Цветная пряжа превратилась в руках искусного мастера в изумительный по красоте гобелен, и родился образ древнерусского града с белокаменными соборами, увенчанными куполами. </vt:lpstr>
      <vt:lpstr>Застывшие каменные строения вместе с небесами словно опрокинулись в неподвижную гладь озера, преобразив её чудесным многоцветием, волшебной игрой цвета.</vt:lpstr>
      <vt:lpstr>Кажется, что композиция наполнена мелодичным звучанием колокола, которое всколыхнуло безмолвное пространство, наполнило его трепетным движением. Не потому ли художник расцветил небо струящимися потоками света?</vt:lpstr>
      <vt:lpstr>Используя не только цвет, но и линию, форму, ритм, фактуру, художник мастерски выстраивает композицию-размышление о красоте природы и творении рук человека.</vt:lpstr>
      <vt:lpstr>Посмотри на эти гобелены. Они создают технику тонкого переплетения и гладкую фактуру. Обрати внимание на то, как складываются они в условные плоскостные изображения.</vt:lpstr>
      <vt:lpstr>Посмотри, пятна цвета с острыми, как языки пламени, очертаниями очень удачно передают кроны и ветви деревьев.</vt:lpstr>
      <vt:lpstr>Для художника по гобелену всё имеет значение: толщина нитей, их качество, цветовые сочетания. Разнообразие техник, переплетение фактур, сочетание различных материалов.</vt:lpstr>
      <vt:lpstr>Обрати внимание на фактуры. В искусстве гобелена фактура, как средство художественной выразительности, помогает художнику глубже раскрыть содержание образа.</vt:lpstr>
      <vt:lpstr>Художник много экспериментирует, чтобы получить новые интересные фактуры гобеленов.</vt:lpstr>
      <vt:lpstr>Посмотри на яркую декоративную композицию «Путевые заметки». Самое первое впечатление – это карнавал огненно-пылающих контрастов. Эта работа создана на основе впечатления художника от встречи с Кубой – страной экзотической природы, жаркого солнца.</vt:lpstr>
      <vt:lpstr>Обрати внимание, как причудлива форма тканного ковра, украшенного водопадом струящихся нитей. На густом коричневом поле гобелена пламенеют диковинные цветы, гирлянды листьев. Оторвавшись от стены, висит гроздь огненно ярких шаров, похожих на фрукты.</vt:lpstr>
      <vt:lpstr>Гобелен, как и керамика, изделия из стекла  и металла, учувствует в оформлении современного интерьера</vt:lpstr>
      <vt:lpstr>Слайд 37</vt:lpstr>
      <vt:lpstr>Он не только украшает стену, но и создаёт образ интерьера, атмосферы в нём, настроение.</vt:lpstr>
      <vt:lpstr>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Основные характеристики цвета: насыщенность и светлота</dc:title>
  <dc:creator>Одиссей</dc:creator>
  <cp:lastModifiedBy>hallimovarju</cp:lastModifiedBy>
  <cp:revision>18</cp:revision>
  <dcterms:created xsi:type="dcterms:W3CDTF">2016-08-27T05:22:51Z</dcterms:created>
  <dcterms:modified xsi:type="dcterms:W3CDTF">2024-01-16T08:23:31Z</dcterms:modified>
</cp:coreProperties>
</file>