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0" r:id="rId16"/>
    <p:sldId id="271" r:id="rId17"/>
    <p:sldId id="272" r:id="rId18"/>
    <p:sldId id="274" r:id="rId19"/>
    <p:sldId id="275" r:id="rId20"/>
    <p:sldId id="277" r:id="rId21"/>
    <p:sldId id="319" r:id="rId22"/>
    <p:sldId id="312" r:id="rId23"/>
    <p:sldId id="320" r:id="rId24"/>
    <p:sldId id="299" r:id="rId25"/>
    <p:sldId id="286" r:id="rId26"/>
    <p:sldId id="290" r:id="rId27"/>
    <p:sldId id="318" r:id="rId28"/>
    <p:sldId id="278" r:id="rId29"/>
    <p:sldId id="279" r:id="rId30"/>
    <p:sldId id="280" r:id="rId31"/>
    <p:sldId id="293" r:id="rId32"/>
    <p:sldId id="29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1ECE0B-3213-47FB-A229-9C03BABD285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96E83F-C17E-40C6-8ED9-864B6127C1B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Главные сооружения романского стиля</a:t>
          </a:r>
        </a:p>
      </dgm:t>
    </dgm:pt>
    <dgm:pt modelId="{81A4130C-6F5D-4ACF-865E-42165688B093}" type="parTrans" cxnId="{F476040F-F308-4CE3-B2D9-7A6884C37B65}">
      <dgm:prSet/>
      <dgm:spPr/>
      <dgm:t>
        <a:bodyPr/>
        <a:lstStyle/>
        <a:p>
          <a:endParaRPr lang="ru-RU"/>
        </a:p>
      </dgm:t>
    </dgm:pt>
    <dgm:pt modelId="{997DDCF4-29E8-41E1-9929-F86C89B3AF39}" type="sibTrans" cxnId="{F476040F-F308-4CE3-B2D9-7A6884C37B65}">
      <dgm:prSet/>
      <dgm:spPr/>
      <dgm:t>
        <a:bodyPr/>
        <a:lstStyle/>
        <a:p>
          <a:endParaRPr lang="ru-RU"/>
        </a:p>
      </dgm:t>
    </dgm:pt>
    <dgm:pt modelId="{F6F5A81D-C162-40A8-9582-9617D93D2300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Монастырь-крепость</a:t>
          </a:r>
        </a:p>
      </dgm:t>
    </dgm:pt>
    <dgm:pt modelId="{83E699C0-78AF-4E9A-9098-566639371CDA}" type="parTrans" cxnId="{06D7AEAD-EB76-4AAB-A597-86B093212FE4}">
      <dgm:prSet/>
      <dgm:spPr/>
      <dgm:t>
        <a:bodyPr/>
        <a:lstStyle/>
        <a:p>
          <a:endParaRPr lang="ru-RU"/>
        </a:p>
      </dgm:t>
    </dgm:pt>
    <dgm:pt modelId="{C00C5474-CFC0-4AC4-AC36-A0974E03FBA2}" type="sibTrans" cxnId="{06D7AEAD-EB76-4AAB-A597-86B093212FE4}">
      <dgm:prSet/>
      <dgm:spPr/>
      <dgm:t>
        <a:bodyPr/>
        <a:lstStyle/>
        <a:p>
          <a:endParaRPr lang="ru-RU"/>
        </a:p>
      </dgm:t>
    </dgm:pt>
    <dgm:pt modelId="{7671899C-8094-4DA7-94A4-9A32F005C798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400" b="0" dirty="0">
              <a:solidFill>
                <a:schemeClr val="tx1"/>
              </a:solidFill>
            </a:rPr>
            <a:t>Собор-крепость</a:t>
          </a:r>
        </a:p>
      </dgm:t>
    </dgm:pt>
    <dgm:pt modelId="{950420B0-5B3D-42F8-8870-4A70C7F471C4}" type="parTrans" cxnId="{5B8E3EF2-404D-4DA8-A047-31F8BEEBE9E9}">
      <dgm:prSet/>
      <dgm:spPr/>
      <dgm:t>
        <a:bodyPr/>
        <a:lstStyle/>
        <a:p>
          <a:endParaRPr lang="ru-RU"/>
        </a:p>
      </dgm:t>
    </dgm:pt>
    <dgm:pt modelId="{21B4CC6F-B35A-482C-98C5-900A2130EB9F}" type="sibTrans" cxnId="{5B8E3EF2-404D-4DA8-A047-31F8BEEBE9E9}">
      <dgm:prSet/>
      <dgm:spPr/>
      <dgm:t>
        <a:bodyPr/>
        <a:lstStyle/>
        <a:p>
          <a:endParaRPr lang="ru-RU"/>
        </a:p>
      </dgm:t>
    </dgm:pt>
    <dgm:pt modelId="{D87D9B06-1734-4FF9-BA5A-BE9870EBAEA7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400" dirty="0">
              <a:solidFill>
                <a:schemeClr val="tx1"/>
              </a:solidFill>
            </a:rPr>
            <a:t>Замок-крепость</a:t>
          </a:r>
        </a:p>
      </dgm:t>
    </dgm:pt>
    <dgm:pt modelId="{7659161C-9071-4FB1-B4C1-7E2166745896}" type="parTrans" cxnId="{D41D56E8-C0A1-40DB-9543-C32B6539B2CC}">
      <dgm:prSet/>
      <dgm:spPr/>
      <dgm:t>
        <a:bodyPr/>
        <a:lstStyle/>
        <a:p>
          <a:endParaRPr lang="ru-RU"/>
        </a:p>
      </dgm:t>
    </dgm:pt>
    <dgm:pt modelId="{666FBB6E-A35B-4B29-8C10-DA7D9B94481F}" type="sibTrans" cxnId="{D41D56E8-C0A1-40DB-9543-C32B6539B2CC}">
      <dgm:prSet/>
      <dgm:spPr/>
      <dgm:t>
        <a:bodyPr/>
        <a:lstStyle/>
        <a:p>
          <a:endParaRPr lang="ru-RU"/>
        </a:p>
      </dgm:t>
    </dgm:pt>
    <dgm:pt modelId="{DA95EF9D-F973-44D8-9741-9619C89A03A2}" type="pres">
      <dgm:prSet presAssocID="{E91ECE0B-3213-47FB-A229-9C03BABD285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8827BF1-CA86-430C-9D90-5BC1F7112B9F}" type="pres">
      <dgm:prSet presAssocID="{0A96E83F-C17E-40C6-8ED9-864B6127C1B1}" presName="hierRoot1" presStyleCnt="0">
        <dgm:presLayoutVars>
          <dgm:hierBranch val="init"/>
        </dgm:presLayoutVars>
      </dgm:prSet>
      <dgm:spPr/>
    </dgm:pt>
    <dgm:pt modelId="{0F996325-C499-482A-85F2-7EAF34631CC6}" type="pres">
      <dgm:prSet presAssocID="{0A96E83F-C17E-40C6-8ED9-864B6127C1B1}" presName="rootComposite1" presStyleCnt="0"/>
      <dgm:spPr/>
    </dgm:pt>
    <dgm:pt modelId="{1B9BEA5F-4F59-4B63-B043-5626DEF1F4F5}" type="pres">
      <dgm:prSet presAssocID="{0A96E83F-C17E-40C6-8ED9-864B6127C1B1}" presName="rootText1" presStyleLbl="node0" presStyleIdx="0" presStyleCnt="1" custScaleX="202788">
        <dgm:presLayoutVars>
          <dgm:chPref val="3"/>
        </dgm:presLayoutVars>
      </dgm:prSet>
      <dgm:spPr/>
    </dgm:pt>
    <dgm:pt modelId="{381A6D0F-A296-4DA9-96DB-78292386181F}" type="pres">
      <dgm:prSet presAssocID="{0A96E83F-C17E-40C6-8ED9-864B6127C1B1}" presName="rootConnector1" presStyleLbl="node1" presStyleIdx="0" presStyleCnt="0"/>
      <dgm:spPr/>
    </dgm:pt>
    <dgm:pt modelId="{941F2A57-9049-4364-8670-E7E73EF17149}" type="pres">
      <dgm:prSet presAssocID="{0A96E83F-C17E-40C6-8ED9-864B6127C1B1}" presName="hierChild2" presStyleCnt="0"/>
      <dgm:spPr/>
    </dgm:pt>
    <dgm:pt modelId="{99A9126F-57F3-42E6-B754-328C55B1CCB1}" type="pres">
      <dgm:prSet presAssocID="{83E699C0-78AF-4E9A-9098-566639371CDA}" presName="Name37" presStyleLbl="parChTrans1D2" presStyleIdx="0" presStyleCnt="3"/>
      <dgm:spPr/>
    </dgm:pt>
    <dgm:pt modelId="{DB40FEE7-815D-4FEF-B994-D225EBE0DF09}" type="pres">
      <dgm:prSet presAssocID="{F6F5A81D-C162-40A8-9582-9617D93D2300}" presName="hierRoot2" presStyleCnt="0">
        <dgm:presLayoutVars>
          <dgm:hierBranch val="init"/>
        </dgm:presLayoutVars>
      </dgm:prSet>
      <dgm:spPr/>
    </dgm:pt>
    <dgm:pt modelId="{359656F6-8B2B-4BB0-B117-D88ECC589F4E}" type="pres">
      <dgm:prSet presAssocID="{F6F5A81D-C162-40A8-9582-9617D93D2300}" presName="rootComposite" presStyleCnt="0"/>
      <dgm:spPr/>
    </dgm:pt>
    <dgm:pt modelId="{A5A7616C-F5A3-46B8-BF68-BF773F21D435}" type="pres">
      <dgm:prSet presAssocID="{F6F5A81D-C162-40A8-9582-9617D93D2300}" presName="rootText" presStyleLbl="node2" presStyleIdx="0" presStyleCnt="3">
        <dgm:presLayoutVars>
          <dgm:chPref val="3"/>
        </dgm:presLayoutVars>
      </dgm:prSet>
      <dgm:spPr/>
    </dgm:pt>
    <dgm:pt modelId="{54524396-4221-4108-8075-85AEC5CA973B}" type="pres">
      <dgm:prSet presAssocID="{F6F5A81D-C162-40A8-9582-9617D93D2300}" presName="rootConnector" presStyleLbl="node2" presStyleIdx="0" presStyleCnt="3"/>
      <dgm:spPr/>
    </dgm:pt>
    <dgm:pt modelId="{8613D526-BFF7-4E64-8FDE-909ADF445929}" type="pres">
      <dgm:prSet presAssocID="{F6F5A81D-C162-40A8-9582-9617D93D2300}" presName="hierChild4" presStyleCnt="0"/>
      <dgm:spPr/>
    </dgm:pt>
    <dgm:pt modelId="{15816D45-3CD9-43C1-9195-A908E34BA384}" type="pres">
      <dgm:prSet presAssocID="{F6F5A81D-C162-40A8-9582-9617D93D2300}" presName="hierChild5" presStyleCnt="0"/>
      <dgm:spPr/>
    </dgm:pt>
    <dgm:pt modelId="{393795E3-71C8-4AE4-A310-D15053F367AC}" type="pres">
      <dgm:prSet presAssocID="{950420B0-5B3D-42F8-8870-4A70C7F471C4}" presName="Name37" presStyleLbl="parChTrans1D2" presStyleIdx="1" presStyleCnt="3"/>
      <dgm:spPr/>
    </dgm:pt>
    <dgm:pt modelId="{EB64607A-B0BC-4EDD-B312-8A22DB9CEFF5}" type="pres">
      <dgm:prSet presAssocID="{7671899C-8094-4DA7-94A4-9A32F005C798}" presName="hierRoot2" presStyleCnt="0">
        <dgm:presLayoutVars>
          <dgm:hierBranch val="init"/>
        </dgm:presLayoutVars>
      </dgm:prSet>
      <dgm:spPr/>
    </dgm:pt>
    <dgm:pt modelId="{09B91DB6-DBD8-4BAE-8FC9-8C5374433F6A}" type="pres">
      <dgm:prSet presAssocID="{7671899C-8094-4DA7-94A4-9A32F005C798}" presName="rootComposite" presStyleCnt="0"/>
      <dgm:spPr/>
    </dgm:pt>
    <dgm:pt modelId="{483F7334-32E3-4AFF-84B0-731C8DE94A65}" type="pres">
      <dgm:prSet presAssocID="{7671899C-8094-4DA7-94A4-9A32F005C798}" presName="rootText" presStyleLbl="node2" presStyleIdx="1" presStyleCnt="3">
        <dgm:presLayoutVars>
          <dgm:chPref val="3"/>
        </dgm:presLayoutVars>
      </dgm:prSet>
      <dgm:spPr/>
    </dgm:pt>
    <dgm:pt modelId="{D96A5D89-5171-4BE5-91DD-79832FE2DDFA}" type="pres">
      <dgm:prSet presAssocID="{7671899C-8094-4DA7-94A4-9A32F005C798}" presName="rootConnector" presStyleLbl="node2" presStyleIdx="1" presStyleCnt="3"/>
      <dgm:spPr/>
    </dgm:pt>
    <dgm:pt modelId="{95B539ED-645C-4ED4-B64D-8180642F053F}" type="pres">
      <dgm:prSet presAssocID="{7671899C-8094-4DA7-94A4-9A32F005C798}" presName="hierChild4" presStyleCnt="0"/>
      <dgm:spPr/>
    </dgm:pt>
    <dgm:pt modelId="{03B93A99-90BA-4485-99B6-1C8E6B2C4DC5}" type="pres">
      <dgm:prSet presAssocID="{7671899C-8094-4DA7-94A4-9A32F005C798}" presName="hierChild5" presStyleCnt="0"/>
      <dgm:spPr/>
    </dgm:pt>
    <dgm:pt modelId="{DE4D54BD-E61E-4F67-B04A-228497476D62}" type="pres">
      <dgm:prSet presAssocID="{7659161C-9071-4FB1-B4C1-7E2166745896}" presName="Name37" presStyleLbl="parChTrans1D2" presStyleIdx="2" presStyleCnt="3"/>
      <dgm:spPr/>
    </dgm:pt>
    <dgm:pt modelId="{05FF3046-C766-4B8C-BF80-245BFB810CC3}" type="pres">
      <dgm:prSet presAssocID="{D87D9B06-1734-4FF9-BA5A-BE9870EBAEA7}" presName="hierRoot2" presStyleCnt="0">
        <dgm:presLayoutVars>
          <dgm:hierBranch val="init"/>
        </dgm:presLayoutVars>
      </dgm:prSet>
      <dgm:spPr/>
    </dgm:pt>
    <dgm:pt modelId="{C6182D1F-E48D-46E8-860B-A3C3572FDDB4}" type="pres">
      <dgm:prSet presAssocID="{D87D9B06-1734-4FF9-BA5A-BE9870EBAEA7}" presName="rootComposite" presStyleCnt="0"/>
      <dgm:spPr/>
    </dgm:pt>
    <dgm:pt modelId="{9467D20F-88B1-4F43-9BB6-1546CA42E1EA}" type="pres">
      <dgm:prSet presAssocID="{D87D9B06-1734-4FF9-BA5A-BE9870EBAEA7}" presName="rootText" presStyleLbl="node2" presStyleIdx="2" presStyleCnt="3">
        <dgm:presLayoutVars>
          <dgm:chPref val="3"/>
        </dgm:presLayoutVars>
      </dgm:prSet>
      <dgm:spPr/>
    </dgm:pt>
    <dgm:pt modelId="{4F397594-2EB0-4044-9645-9E113E17D902}" type="pres">
      <dgm:prSet presAssocID="{D87D9B06-1734-4FF9-BA5A-BE9870EBAEA7}" presName="rootConnector" presStyleLbl="node2" presStyleIdx="2" presStyleCnt="3"/>
      <dgm:spPr/>
    </dgm:pt>
    <dgm:pt modelId="{EF4243DC-F712-40D0-8E2C-BC0159FD61D3}" type="pres">
      <dgm:prSet presAssocID="{D87D9B06-1734-4FF9-BA5A-BE9870EBAEA7}" presName="hierChild4" presStyleCnt="0"/>
      <dgm:spPr/>
    </dgm:pt>
    <dgm:pt modelId="{9CB52604-39AB-45CD-9DD8-25BF33787E75}" type="pres">
      <dgm:prSet presAssocID="{D87D9B06-1734-4FF9-BA5A-BE9870EBAEA7}" presName="hierChild5" presStyleCnt="0"/>
      <dgm:spPr/>
    </dgm:pt>
    <dgm:pt modelId="{0F56553E-D605-4FA5-A0EA-2C46B4D14FAE}" type="pres">
      <dgm:prSet presAssocID="{0A96E83F-C17E-40C6-8ED9-864B6127C1B1}" presName="hierChild3" presStyleCnt="0"/>
      <dgm:spPr/>
    </dgm:pt>
  </dgm:ptLst>
  <dgm:cxnLst>
    <dgm:cxn modelId="{F476040F-F308-4CE3-B2D9-7A6884C37B65}" srcId="{E91ECE0B-3213-47FB-A229-9C03BABD285C}" destId="{0A96E83F-C17E-40C6-8ED9-864B6127C1B1}" srcOrd="0" destOrd="0" parTransId="{81A4130C-6F5D-4ACF-865E-42165688B093}" sibTransId="{997DDCF4-29E8-41E1-9929-F86C89B3AF39}"/>
    <dgm:cxn modelId="{2A6C6519-A830-4387-9540-6F4EFE7AE1AE}" type="presOf" srcId="{7659161C-9071-4FB1-B4C1-7E2166745896}" destId="{DE4D54BD-E61E-4F67-B04A-228497476D62}" srcOrd="0" destOrd="0" presId="urn:microsoft.com/office/officeart/2005/8/layout/orgChart1"/>
    <dgm:cxn modelId="{0F2E2C29-7DA8-4473-AFC5-818B3C034BCD}" type="presOf" srcId="{0A96E83F-C17E-40C6-8ED9-864B6127C1B1}" destId="{1B9BEA5F-4F59-4B63-B043-5626DEF1F4F5}" srcOrd="0" destOrd="0" presId="urn:microsoft.com/office/officeart/2005/8/layout/orgChart1"/>
    <dgm:cxn modelId="{F7F94B3B-7517-47FF-B239-B5E6DE2ECABA}" type="presOf" srcId="{F6F5A81D-C162-40A8-9582-9617D93D2300}" destId="{A5A7616C-F5A3-46B8-BF68-BF773F21D435}" srcOrd="0" destOrd="0" presId="urn:microsoft.com/office/officeart/2005/8/layout/orgChart1"/>
    <dgm:cxn modelId="{09AA614A-4210-4FBA-8471-42CCB05CBE9A}" type="presOf" srcId="{0A96E83F-C17E-40C6-8ED9-864B6127C1B1}" destId="{381A6D0F-A296-4DA9-96DB-78292386181F}" srcOrd="1" destOrd="0" presId="urn:microsoft.com/office/officeart/2005/8/layout/orgChart1"/>
    <dgm:cxn modelId="{4845226E-FCE7-461D-A62B-D9B7D235B64E}" type="presOf" srcId="{D87D9B06-1734-4FF9-BA5A-BE9870EBAEA7}" destId="{4F397594-2EB0-4044-9645-9E113E17D902}" srcOrd="1" destOrd="0" presId="urn:microsoft.com/office/officeart/2005/8/layout/orgChart1"/>
    <dgm:cxn modelId="{D4A72280-F81D-4C93-9D9D-54C7AED8649F}" type="presOf" srcId="{83E699C0-78AF-4E9A-9098-566639371CDA}" destId="{99A9126F-57F3-42E6-B754-328C55B1CCB1}" srcOrd="0" destOrd="0" presId="urn:microsoft.com/office/officeart/2005/8/layout/orgChart1"/>
    <dgm:cxn modelId="{2AA90C86-77EF-4420-A176-3E9D299A7CA6}" type="presOf" srcId="{F6F5A81D-C162-40A8-9582-9617D93D2300}" destId="{54524396-4221-4108-8075-85AEC5CA973B}" srcOrd="1" destOrd="0" presId="urn:microsoft.com/office/officeart/2005/8/layout/orgChart1"/>
    <dgm:cxn modelId="{5CCCA98D-9897-471A-A9A2-C046C219C5A9}" type="presOf" srcId="{7671899C-8094-4DA7-94A4-9A32F005C798}" destId="{D96A5D89-5171-4BE5-91DD-79832FE2DDFA}" srcOrd="1" destOrd="0" presId="urn:microsoft.com/office/officeart/2005/8/layout/orgChart1"/>
    <dgm:cxn modelId="{2AED2194-7ABE-43A6-BB0F-E4A400E26541}" type="presOf" srcId="{D87D9B06-1734-4FF9-BA5A-BE9870EBAEA7}" destId="{9467D20F-88B1-4F43-9BB6-1546CA42E1EA}" srcOrd="0" destOrd="0" presId="urn:microsoft.com/office/officeart/2005/8/layout/orgChart1"/>
    <dgm:cxn modelId="{3F9974A6-7970-43DA-9A8C-0FBA7A92C551}" type="presOf" srcId="{7671899C-8094-4DA7-94A4-9A32F005C798}" destId="{483F7334-32E3-4AFF-84B0-731C8DE94A65}" srcOrd="0" destOrd="0" presId="urn:microsoft.com/office/officeart/2005/8/layout/orgChart1"/>
    <dgm:cxn modelId="{06D7AEAD-EB76-4AAB-A597-86B093212FE4}" srcId="{0A96E83F-C17E-40C6-8ED9-864B6127C1B1}" destId="{F6F5A81D-C162-40A8-9582-9617D93D2300}" srcOrd="0" destOrd="0" parTransId="{83E699C0-78AF-4E9A-9098-566639371CDA}" sibTransId="{C00C5474-CFC0-4AC4-AC36-A0974E03FBA2}"/>
    <dgm:cxn modelId="{6C202BD0-6253-4746-8A0C-1AE5A66CB3BD}" type="presOf" srcId="{950420B0-5B3D-42F8-8870-4A70C7F471C4}" destId="{393795E3-71C8-4AE4-A310-D15053F367AC}" srcOrd="0" destOrd="0" presId="urn:microsoft.com/office/officeart/2005/8/layout/orgChart1"/>
    <dgm:cxn modelId="{E55470D4-B18F-4009-A8DF-B0EE08519229}" type="presOf" srcId="{E91ECE0B-3213-47FB-A229-9C03BABD285C}" destId="{DA95EF9D-F973-44D8-9741-9619C89A03A2}" srcOrd="0" destOrd="0" presId="urn:microsoft.com/office/officeart/2005/8/layout/orgChart1"/>
    <dgm:cxn modelId="{D41D56E8-C0A1-40DB-9543-C32B6539B2CC}" srcId="{0A96E83F-C17E-40C6-8ED9-864B6127C1B1}" destId="{D87D9B06-1734-4FF9-BA5A-BE9870EBAEA7}" srcOrd="2" destOrd="0" parTransId="{7659161C-9071-4FB1-B4C1-7E2166745896}" sibTransId="{666FBB6E-A35B-4B29-8C10-DA7D9B94481F}"/>
    <dgm:cxn modelId="{5B8E3EF2-404D-4DA8-A047-31F8BEEBE9E9}" srcId="{0A96E83F-C17E-40C6-8ED9-864B6127C1B1}" destId="{7671899C-8094-4DA7-94A4-9A32F005C798}" srcOrd="1" destOrd="0" parTransId="{950420B0-5B3D-42F8-8870-4A70C7F471C4}" sibTransId="{21B4CC6F-B35A-482C-98C5-900A2130EB9F}"/>
    <dgm:cxn modelId="{6CC5D372-6E57-4F65-93AE-4943AC246C16}" type="presParOf" srcId="{DA95EF9D-F973-44D8-9741-9619C89A03A2}" destId="{48827BF1-CA86-430C-9D90-5BC1F7112B9F}" srcOrd="0" destOrd="0" presId="urn:microsoft.com/office/officeart/2005/8/layout/orgChart1"/>
    <dgm:cxn modelId="{619DAB16-4E6C-4D64-9940-78FD791414E9}" type="presParOf" srcId="{48827BF1-CA86-430C-9D90-5BC1F7112B9F}" destId="{0F996325-C499-482A-85F2-7EAF34631CC6}" srcOrd="0" destOrd="0" presId="urn:microsoft.com/office/officeart/2005/8/layout/orgChart1"/>
    <dgm:cxn modelId="{B73E8942-1FFD-4970-88C9-D0F6BAF4DDB9}" type="presParOf" srcId="{0F996325-C499-482A-85F2-7EAF34631CC6}" destId="{1B9BEA5F-4F59-4B63-B043-5626DEF1F4F5}" srcOrd="0" destOrd="0" presId="urn:microsoft.com/office/officeart/2005/8/layout/orgChart1"/>
    <dgm:cxn modelId="{34D77D65-49C1-4695-9A91-2FA1E990C43B}" type="presParOf" srcId="{0F996325-C499-482A-85F2-7EAF34631CC6}" destId="{381A6D0F-A296-4DA9-96DB-78292386181F}" srcOrd="1" destOrd="0" presId="urn:microsoft.com/office/officeart/2005/8/layout/orgChart1"/>
    <dgm:cxn modelId="{1B7554FE-1506-43CD-A098-EA67BB9E8F3C}" type="presParOf" srcId="{48827BF1-CA86-430C-9D90-5BC1F7112B9F}" destId="{941F2A57-9049-4364-8670-E7E73EF17149}" srcOrd="1" destOrd="0" presId="urn:microsoft.com/office/officeart/2005/8/layout/orgChart1"/>
    <dgm:cxn modelId="{5607CB0D-DC3D-4F6F-A2AB-D18C8F5C1D28}" type="presParOf" srcId="{941F2A57-9049-4364-8670-E7E73EF17149}" destId="{99A9126F-57F3-42E6-B754-328C55B1CCB1}" srcOrd="0" destOrd="0" presId="urn:microsoft.com/office/officeart/2005/8/layout/orgChart1"/>
    <dgm:cxn modelId="{E25E1D96-4917-49D8-BFC9-9647D974743A}" type="presParOf" srcId="{941F2A57-9049-4364-8670-E7E73EF17149}" destId="{DB40FEE7-815D-4FEF-B994-D225EBE0DF09}" srcOrd="1" destOrd="0" presId="urn:microsoft.com/office/officeart/2005/8/layout/orgChart1"/>
    <dgm:cxn modelId="{7DDB306F-278B-4504-9898-42AF7CF8E44E}" type="presParOf" srcId="{DB40FEE7-815D-4FEF-B994-D225EBE0DF09}" destId="{359656F6-8B2B-4BB0-B117-D88ECC589F4E}" srcOrd="0" destOrd="0" presId="urn:microsoft.com/office/officeart/2005/8/layout/orgChart1"/>
    <dgm:cxn modelId="{90A0BD5F-ED56-4CAC-B9B6-68C9FBB60461}" type="presParOf" srcId="{359656F6-8B2B-4BB0-B117-D88ECC589F4E}" destId="{A5A7616C-F5A3-46B8-BF68-BF773F21D435}" srcOrd="0" destOrd="0" presId="urn:microsoft.com/office/officeart/2005/8/layout/orgChart1"/>
    <dgm:cxn modelId="{72596958-7CC5-429C-8533-CFD08F3712AD}" type="presParOf" srcId="{359656F6-8B2B-4BB0-B117-D88ECC589F4E}" destId="{54524396-4221-4108-8075-85AEC5CA973B}" srcOrd="1" destOrd="0" presId="urn:microsoft.com/office/officeart/2005/8/layout/orgChart1"/>
    <dgm:cxn modelId="{36E77309-994E-43A7-823A-703A219E59D9}" type="presParOf" srcId="{DB40FEE7-815D-4FEF-B994-D225EBE0DF09}" destId="{8613D526-BFF7-4E64-8FDE-909ADF445929}" srcOrd="1" destOrd="0" presId="urn:microsoft.com/office/officeart/2005/8/layout/orgChart1"/>
    <dgm:cxn modelId="{D608CE45-C11C-484E-BEF9-5E3B32BE9356}" type="presParOf" srcId="{DB40FEE7-815D-4FEF-B994-D225EBE0DF09}" destId="{15816D45-3CD9-43C1-9195-A908E34BA384}" srcOrd="2" destOrd="0" presId="urn:microsoft.com/office/officeart/2005/8/layout/orgChart1"/>
    <dgm:cxn modelId="{69E8BE24-B9D9-4A35-A6A1-4E23CE7C4D83}" type="presParOf" srcId="{941F2A57-9049-4364-8670-E7E73EF17149}" destId="{393795E3-71C8-4AE4-A310-D15053F367AC}" srcOrd="2" destOrd="0" presId="urn:microsoft.com/office/officeart/2005/8/layout/orgChart1"/>
    <dgm:cxn modelId="{C5E46B7E-C0F2-4732-80BE-43EDB9C66471}" type="presParOf" srcId="{941F2A57-9049-4364-8670-E7E73EF17149}" destId="{EB64607A-B0BC-4EDD-B312-8A22DB9CEFF5}" srcOrd="3" destOrd="0" presId="urn:microsoft.com/office/officeart/2005/8/layout/orgChart1"/>
    <dgm:cxn modelId="{C9F4EA2D-16C0-47A4-A458-9E43FAEC9E6F}" type="presParOf" srcId="{EB64607A-B0BC-4EDD-B312-8A22DB9CEFF5}" destId="{09B91DB6-DBD8-4BAE-8FC9-8C5374433F6A}" srcOrd="0" destOrd="0" presId="urn:microsoft.com/office/officeart/2005/8/layout/orgChart1"/>
    <dgm:cxn modelId="{CD7BBF09-2714-45C9-A46B-860C970EEF15}" type="presParOf" srcId="{09B91DB6-DBD8-4BAE-8FC9-8C5374433F6A}" destId="{483F7334-32E3-4AFF-84B0-731C8DE94A65}" srcOrd="0" destOrd="0" presId="urn:microsoft.com/office/officeart/2005/8/layout/orgChart1"/>
    <dgm:cxn modelId="{A05BED0A-E119-4D37-A8E2-BC9163EDEEEC}" type="presParOf" srcId="{09B91DB6-DBD8-4BAE-8FC9-8C5374433F6A}" destId="{D96A5D89-5171-4BE5-91DD-79832FE2DDFA}" srcOrd="1" destOrd="0" presId="urn:microsoft.com/office/officeart/2005/8/layout/orgChart1"/>
    <dgm:cxn modelId="{09AD47C4-1D9E-4733-A1E1-8C92052DDA60}" type="presParOf" srcId="{EB64607A-B0BC-4EDD-B312-8A22DB9CEFF5}" destId="{95B539ED-645C-4ED4-B64D-8180642F053F}" srcOrd="1" destOrd="0" presId="urn:microsoft.com/office/officeart/2005/8/layout/orgChart1"/>
    <dgm:cxn modelId="{B8177883-9A6A-4680-B2E0-BC8F81263D07}" type="presParOf" srcId="{EB64607A-B0BC-4EDD-B312-8A22DB9CEFF5}" destId="{03B93A99-90BA-4485-99B6-1C8E6B2C4DC5}" srcOrd="2" destOrd="0" presId="urn:microsoft.com/office/officeart/2005/8/layout/orgChart1"/>
    <dgm:cxn modelId="{ED622442-2317-4B22-81BE-C45BD5FFAC69}" type="presParOf" srcId="{941F2A57-9049-4364-8670-E7E73EF17149}" destId="{DE4D54BD-E61E-4F67-B04A-228497476D62}" srcOrd="4" destOrd="0" presId="urn:microsoft.com/office/officeart/2005/8/layout/orgChart1"/>
    <dgm:cxn modelId="{3C221DBE-A4B3-4E7F-A3FF-D8700122D1AA}" type="presParOf" srcId="{941F2A57-9049-4364-8670-E7E73EF17149}" destId="{05FF3046-C766-4B8C-BF80-245BFB810CC3}" srcOrd="5" destOrd="0" presId="urn:microsoft.com/office/officeart/2005/8/layout/orgChart1"/>
    <dgm:cxn modelId="{D4FD924B-55D6-43CB-BE43-AF6135393FEA}" type="presParOf" srcId="{05FF3046-C766-4B8C-BF80-245BFB810CC3}" destId="{C6182D1F-E48D-46E8-860B-A3C3572FDDB4}" srcOrd="0" destOrd="0" presId="urn:microsoft.com/office/officeart/2005/8/layout/orgChart1"/>
    <dgm:cxn modelId="{833D40B0-5DF4-4B83-9226-06C58CD7549E}" type="presParOf" srcId="{C6182D1F-E48D-46E8-860B-A3C3572FDDB4}" destId="{9467D20F-88B1-4F43-9BB6-1546CA42E1EA}" srcOrd="0" destOrd="0" presId="urn:microsoft.com/office/officeart/2005/8/layout/orgChart1"/>
    <dgm:cxn modelId="{9477AC8F-CA34-4A0F-A6CD-11898CBA2019}" type="presParOf" srcId="{C6182D1F-E48D-46E8-860B-A3C3572FDDB4}" destId="{4F397594-2EB0-4044-9645-9E113E17D902}" srcOrd="1" destOrd="0" presId="urn:microsoft.com/office/officeart/2005/8/layout/orgChart1"/>
    <dgm:cxn modelId="{E5D9B427-20BF-4C77-9377-D7D85378F576}" type="presParOf" srcId="{05FF3046-C766-4B8C-BF80-245BFB810CC3}" destId="{EF4243DC-F712-40D0-8E2C-BC0159FD61D3}" srcOrd="1" destOrd="0" presId="urn:microsoft.com/office/officeart/2005/8/layout/orgChart1"/>
    <dgm:cxn modelId="{ADB1BEFE-1354-43BD-83ED-5810AFE92DE5}" type="presParOf" srcId="{05FF3046-C766-4B8C-BF80-245BFB810CC3}" destId="{9CB52604-39AB-45CD-9DD8-25BF33787E75}" srcOrd="2" destOrd="0" presId="urn:microsoft.com/office/officeart/2005/8/layout/orgChart1"/>
    <dgm:cxn modelId="{33E4155E-994C-4629-ABC5-AD96E9711788}" type="presParOf" srcId="{48827BF1-CA86-430C-9D90-5BC1F7112B9F}" destId="{0F56553E-D605-4FA5-A0EA-2C46B4D14F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ECE0B-3213-47FB-A229-9C03BABD285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96E83F-C17E-40C6-8ED9-864B6127C1B1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Главные сооружения готического стиля</a:t>
          </a:r>
        </a:p>
      </dgm:t>
    </dgm:pt>
    <dgm:pt modelId="{81A4130C-6F5D-4ACF-865E-42165688B093}" type="parTrans" cxnId="{F476040F-F308-4CE3-B2D9-7A6884C37B65}">
      <dgm:prSet/>
      <dgm:spPr/>
      <dgm:t>
        <a:bodyPr/>
        <a:lstStyle/>
        <a:p>
          <a:endParaRPr lang="ru-RU"/>
        </a:p>
      </dgm:t>
    </dgm:pt>
    <dgm:pt modelId="{997DDCF4-29E8-41E1-9929-F86C89B3AF39}" type="sibTrans" cxnId="{F476040F-F308-4CE3-B2D9-7A6884C37B65}">
      <dgm:prSet/>
      <dgm:spPr/>
      <dgm:t>
        <a:bodyPr/>
        <a:lstStyle/>
        <a:p>
          <a:endParaRPr lang="ru-RU"/>
        </a:p>
      </dgm:t>
    </dgm:pt>
    <dgm:pt modelId="{7671899C-8094-4DA7-94A4-9A32F005C798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400" b="0" dirty="0">
              <a:solidFill>
                <a:schemeClr val="tx1"/>
              </a:solidFill>
            </a:rPr>
            <a:t>Городская ратуша</a:t>
          </a:r>
        </a:p>
      </dgm:t>
    </dgm:pt>
    <dgm:pt modelId="{950420B0-5B3D-42F8-8870-4A70C7F471C4}" type="parTrans" cxnId="{5B8E3EF2-404D-4DA8-A047-31F8BEEBE9E9}">
      <dgm:prSet/>
      <dgm:spPr/>
      <dgm:t>
        <a:bodyPr/>
        <a:lstStyle/>
        <a:p>
          <a:endParaRPr lang="ru-RU"/>
        </a:p>
      </dgm:t>
    </dgm:pt>
    <dgm:pt modelId="{21B4CC6F-B35A-482C-98C5-900A2130EB9F}" type="sibTrans" cxnId="{5B8E3EF2-404D-4DA8-A047-31F8BEEBE9E9}">
      <dgm:prSet/>
      <dgm:spPr/>
      <dgm:t>
        <a:bodyPr/>
        <a:lstStyle/>
        <a:p>
          <a:endParaRPr lang="ru-RU"/>
        </a:p>
      </dgm:t>
    </dgm:pt>
    <dgm:pt modelId="{D87D9B06-1734-4FF9-BA5A-BE9870EBAEA7}">
      <dgm:prSet phldrT="[Текст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Кафедральный собор</a:t>
          </a:r>
        </a:p>
      </dgm:t>
    </dgm:pt>
    <dgm:pt modelId="{7659161C-9071-4FB1-B4C1-7E2166745896}" type="parTrans" cxnId="{D41D56E8-C0A1-40DB-9543-C32B6539B2CC}">
      <dgm:prSet/>
      <dgm:spPr/>
      <dgm:t>
        <a:bodyPr/>
        <a:lstStyle/>
        <a:p>
          <a:endParaRPr lang="ru-RU"/>
        </a:p>
      </dgm:t>
    </dgm:pt>
    <dgm:pt modelId="{666FBB6E-A35B-4B29-8C10-DA7D9B94481F}" type="sibTrans" cxnId="{D41D56E8-C0A1-40DB-9543-C32B6539B2CC}">
      <dgm:prSet/>
      <dgm:spPr/>
      <dgm:t>
        <a:bodyPr/>
        <a:lstStyle/>
        <a:p>
          <a:endParaRPr lang="ru-RU"/>
        </a:p>
      </dgm:t>
    </dgm:pt>
    <dgm:pt modelId="{DA95EF9D-F973-44D8-9741-9619C89A03A2}" type="pres">
      <dgm:prSet presAssocID="{E91ECE0B-3213-47FB-A229-9C03BABD285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8827BF1-CA86-430C-9D90-5BC1F7112B9F}" type="pres">
      <dgm:prSet presAssocID="{0A96E83F-C17E-40C6-8ED9-864B6127C1B1}" presName="hierRoot1" presStyleCnt="0">
        <dgm:presLayoutVars>
          <dgm:hierBranch val="init"/>
        </dgm:presLayoutVars>
      </dgm:prSet>
      <dgm:spPr/>
    </dgm:pt>
    <dgm:pt modelId="{0F996325-C499-482A-85F2-7EAF34631CC6}" type="pres">
      <dgm:prSet presAssocID="{0A96E83F-C17E-40C6-8ED9-864B6127C1B1}" presName="rootComposite1" presStyleCnt="0"/>
      <dgm:spPr/>
    </dgm:pt>
    <dgm:pt modelId="{1B9BEA5F-4F59-4B63-B043-5626DEF1F4F5}" type="pres">
      <dgm:prSet presAssocID="{0A96E83F-C17E-40C6-8ED9-864B6127C1B1}" presName="rootText1" presStyleLbl="node0" presStyleIdx="0" presStyleCnt="1" custScaleX="202788">
        <dgm:presLayoutVars>
          <dgm:chPref val="3"/>
        </dgm:presLayoutVars>
      </dgm:prSet>
      <dgm:spPr/>
    </dgm:pt>
    <dgm:pt modelId="{381A6D0F-A296-4DA9-96DB-78292386181F}" type="pres">
      <dgm:prSet presAssocID="{0A96E83F-C17E-40C6-8ED9-864B6127C1B1}" presName="rootConnector1" presStyleLbl="node1" presStyleIdx="0" presStyleCnt="0"/>
      <dgm:spPr/>
    </dgm:pt>
    <dgm:pt modelId="{941F2A57-9049-4364-8670-E7E73EF17149}" type="pres">
      <dgm:prSet presAssocID="{0A96E83F-C17E-40C6-8ED9-864B6127C1B1}" presName="hierChild2" presStyleCnt="0"/>
      <dgm:spPr/>
    </dgm:pt>
    <dgm:pt modelId="{393795E3-71C8-4AE4-A310-D15053F367AC}" type="pres">
      <dgm:prSet presAssocID="{950420B0-5B3D-42F8-8870-4A70C7F471C4}" presName="Name37" presStyleLbl="parChTrans1D2" presStyleIdx="0" presStyleCnt="2"/>
      <dgm:spPr/>
    </dgm:pt>
    <dgm:pt modelId="{EB64607A-B0BC-4EDD-B312-8A22DB9CEFF5}" type="pres">
      <dgm:prSet presAssocID="{7671899C-8094-4DA7-94A4-9A32F005C798}" presName="hierRoot2" presStyleCnt="0">
        <dgm:presLayoutVars>
          <dgm:hierBranch val="init"/>
        </dgm:presLayoutVars>
      </dgm:prSet>
      <dgm:spPr/>
    </dgm:pt>
    <dgm:pt modelId="{09B91DB6-DBD8-4BAE-8FC9-8C5374433F6A}" type="pres">
      <dgm:prSet presAssocID="{7671899C-8094-4DA7-94A4-9A32F005C798}" presName="rootComposite" presStyleCnt="0"/>
      <dgm:spPr/>
    </dgm:pt>
    <dgm:pt modelId="{483F7334-32E3-4AFF-84B0-731C8DE94A65}" type="pres">
      <dgm:prSet presAssocID="{7671899C-8094-4DA7-94A4-9A32F005C798}" presName="rootText" presStyleLbl="node2" presStyleIdx="0" presStyleCnt="2" custScaleX="122255" custScaleY="81893">
        <dgm:presLayoutVars>
          <dgm:chPref val="3"/>
        </dgm:presLayoutVars>
      </dgm:prSet>
      <dgm:spPr/>
    </dgm:pt>
    <dgm:pt modelId="{D96A5D89-5171-4BE5-91DD-79832FE2DDFA}" type="pres">
      <dgm:prSet presAssocID="{7671899C-8094-4DA7-94A4-9A32F005C798}" presName="rootConnector" presStyleLbl="node2" presStyleIdx="0" presStyleCnt="2"/>
      <dgm:spPr/>
    </dgm:pt>
    <dgm:pt modelId="{95B539ED-645C-4ED4-B64D-8180642F053F}" type="pres">
      <dgm:prSet presAssocID="{7671899C-8094-4DA7-94A4-9A32F005C798}" presName="hierChild4" presStyleCnt="0"/>
      <dgm:spPr/>
    </dgm:pt>
    <dgm:pt modelId="{03B93A99-90BA-4485-99B6-1C8E6B2C4DC5}" type="pres">
      <dgm:prSet presAssocID="{7671899C-8094-4DA7-94A4-9A32F005C798}" presName="hierChild5" presStyleCnt="0"/>
      <dgm:spPr/>
    </dgm:pt>
    <dgm:pt modelId="{DE4D54BD-E61E-4F67-B04A-228497476D62}" type="pres">
      <dgm:prSet presAssocID="{7659161C-9071-4FB1-B4C1-7E2166745896}" presName="Name37" presStyleLbl="parChTrans1D2" presStyleIdx="1" presStyleCnt="2"/>
      <dgm:spPr/>
    </dgm:pt>
    <dgm:pt modelId="{05FF3046-C766-4B8C-BF80-245BFB810CC3}" type="pres">
      <dgm:prSet presAssocID="{D87D9B06-1734-4FF9-BA5A-BE9870EBAEA7}" presName="hierRoot2" presStyleCnt="0">
        <dgm:presLayoutVars>
          <dgm:hierBranch val="init"/>
        </dgm:presLayoutVars>
      </dgm:prSet>
      <dgm:spPr/>
    </dgm:pt>
    <dgm:pt modelId="{C6182D1F-E48D-46E8-860B-A3C3572FDDB4}" type="pres">
      <dgm:prSet presAssocID="{D87D9B06-1734-4FF9-BA5A-BE9870EBAEA7}" presName="rootComposite" presStyleCnt="0"/>
      <dgm:spPr/>
    </dgm:pt>
    <dgm:pt modelId="{9467D20F-88B1-4F43-9BB6-1546CA42E1EA}" type="pres">
      <dgm:prSet presAssocID="{D87D9B06-1734-4FF9-BA5A-BE9870EBAEA7}" presName="rootText" presStyleLbl="node2" presStyleIdx="1" presStyleCnt="2" custScaleX="116673" custScaleY="76304">
        <dgm:presLayoutVars>
          <dgm:chPref val="3"/>
        </dgm:presLayoutVars>
      </dgm:prSet>
      <dgm:spPr/>
    </dgm:pt>
    <dgm:pt modelId="{4F397594-2EB0-4044-9645-9E113E17D902}" type="pres">
      <dgm:prSet presAssocID="{D87D9B06-1734-4FF9-BA5A-BE9870EBAEA7}" presName="rootConnector" presStyleLbl="node2" presStyleIdx="1" presStyleCnt="2"/>
      <dgm:spPr/>
    </dgm:pt>
    <dgm:pt modelId="{EF4243DC-F712-40D0-8E2C-BC0159FD61D3}" type="pres">
      <dgm:prSet presAssocID="{D87D9B06-1734-4FF9-BA5A-BE9870EBAEA7}" presName="hierChild4" presStyleCnt="0"/>
      <dgm:spPr/>
    </dgm:pt>
    <dgm:pt modelId="{9CB52604-39AB-45CD-9DD8-25BF33787E75}" type="pres">
      <dgm:prSet presAssocID="{D87D9B06-1734-4FF9-BA5A-BE9870EBAEA7}" presName="hierChild5" presStyleCnt="0"/>
      <dgm:spPr/>
    </dgm:pt>
    <dgm:pt modelId="{0F56553E-D605-4FA5-A0EA-2C46B4D14FAE}" type="pres">
      <dgm:prSet presAssocID="{0A96E83F-C17E-40C6-8ED9-864B6127C1B1}" presName="hierChild3" presStyleCnt="0"/>
      <dgm:spPr/>
    </dgm:pt>
  </dgm:ptLst>
  <dgm:cxnLst>
    <dgm:cxn modelId="{F476040F-F308-4CE3-B2D9-7A6884C37B65}" srcId="{E91ECE0B-3213-47FB-A229-9C03BABD285C}" destId="{0A96E83F-C17E-40C6-8ED9-864B6127C1B1}" srcOrd="0" destOrd="0" parTransId="{81A4130C-6F5D-4ACF-865E-42165688B093}" sibTransId="{997DDCF4-29E8-41E1-9929-F86C89B3AF39}"/>
    <dgm:cxn modelId="{4C60BA14-C728-4ECC-8EB6-753A9BCC3BC7}" type="presOf" srcId="{D87D9B06-1734-4FF9-BA5A-BE9870EBAEA7}" destId="{9467D20F-88B1-4F43-9BB6-1546CA42E1EA}" srcOrd="0" destOrd="0" presId="urn:microsoft.com/office/officeart/2005/8/layout/orgChart1"/>
    <dgm:cxn modelId="{6BBA6B63-5BD4-416A-926B-A0E7A832A3F6}" type="presOf" srcId="{0A96E83F-C17E-40C6-8ED9-864B6127C1B1}" destId="{1B9BEA5F-4F59-4B63-B043-5626DEF1F4F5}" srcOrd="0" destOrd="0" presId="urn:microsoft.com/office/officeart/2005/8/layout/orgChart1"/>
    <dgm:cxn modelId="{AEC80767-4C82-42D5-BD66-AF1C1443439D}" type="presOf" srcId="{7659161C-9071-4FB1-B4C1-7E2166745896}" destId="{DE4D54BD-E61E-4F67-B04A-228497476D62}" srcOrd="0" destOrd="0" presId="urn:microsoft.com/office/officeart/2005/8/layout/orgChart1"/>
    <dgm:cxn modelId="{39008C92-66DD-4A8F-9ECF-47032E3C8665}" type="presOf" srcId="{7671899C-8094-4DA7-94A4-9A32F005C798}" destId="{483F7334-32E3-4AFF-84B0-731C8DE94A65}" srcOrd="0" destOrd="0" presId="urn:microsoft.com/office/officeart/2005/8/layout/orgChart1"/>
    <dgm:cxn modelId="{1D0BFFA4-FD96-4687-93A2-AE32986606EB}" type="presOf" srcId="{D87D9B06-1734-4FF9-BA5A-BE9870EBAEA7}" destId="{4F397594-2EB0-4044-9645-9E113E17D902}" srcOrd="1" destOrd="0" presId="urn:microsoft.com/office/officeart/2005/8/layout/orgChart1"/>
    <dgm:cxn modelId="{9D87ECB1-AA5D-49EE-9C93-EDB28F234401}" type="presOf" srcId="{950420B0-5B3D-42F8-8870-4A70C7F471C4}" destId="{393795E3-71C8-4AE4-A310-D15053F367AC}" srcOrd="0" destOrd="0" presId="urn:microsoft.com/office/officeart/2005/8/layout/orgChart1"/>
    <dgm:cxn modelId="{8FA183BA-E9D5-4736-9BA7-C997DF1D0A90}" type="presOf" srcId="{E91ECE0B-3213-47FB-A229-9C03BABD285C}" destId="{DA95EF9D-F973-44D8-9741-9619C89A03A2}" srcOrd="0" destOrd="0" presId="urn:microsoft.com/office/officeart/2005/8/layout/orgChart1"/>
    <dgm:cxn modelId="{DE1C1BBF-CA6F-4791-A642-693998A0751D}" type="presOf" srcId="{0A96E83F-C17E-40C6-8ED9-864B6127C1B1}" destId="{381A6D0F-A296-4DA9-96DB-78292386181F}" srcOrd="1" destOrd="0" presId="urn:microsoft.com/office/officeart/2005/8/layout/orgChart1"/>
    <dgm:cxn modelId="{D41D56E8-C0A1-40DB-9543-C32B6539B2CC}" srcId="{0A96E83F-C17E-40C6-8ED9-864B6127C1B1}" destId="{D87D9B06-1734-4FF9-BA5A-BE9870EBAEA7}" srcOrd="1" destOrd="0" parTransId="{7659161C-9071-4FB1-B4C1-7E2166745896}" sibTransId="{666FBB6E-A35B-4B29-8C10-DA7D9B94481F}"/>
    <dgm:cxn modelId="{BA2A13F2-5F8F-4957-80E4-74F5B58C6627}" type="presOf" srcId="{7671899C-8094-4DA7-94A4-9A32F005C798}" destId="{D96A5D89-5171-4BE5-91DD-79832FE2DDFA}" srcOrd="1" destOrd="0" presId="urn:microsoft.com/office/officeart/2005/8/layout/orgChart1"/>
    <dgm:cxn modelId="{5B8E3EF2-404D-4DA8-A047-31F8BEEBE9E9}" srcId="{0A96E83F-C17E-40C6-8ED9-864B6127C1B1}" destId="{7671899C-8094-4DA7-94A4-9A32F005C798}" srcOrd="0" destOrd="0" parTransId="{950420B0-5B3D-42F8-8870-4A70C7F471C4}" sibTransId="{21B4CC6F-B35A-482C-98C5-900A2130EB9F}"/>
    <dgm:cxn modelId="{BBCE247F-A8A2-4752-A245-179278E4E254}" type="presParOf" srcId="{DA95EF9D-F973-44D8-9741-9619C89A03A2}" destId="{48827BF1-CA86-430C-9D90-5BC1F7112B9F}" srcOrd="0" destOrd="0" presId="urn:microsoft.com/office/officeart/2005/8/layout/orgChart1"/>
    <dgm:cxn modelId="{862ADAC0-1EA5-4D1B-BF1D-75F09CE752EC}" type="presParOf" srcId="{48827BF1-CA86-430C-9D90-5BC1F7112B9F}" destId="{0F996325-C499-482A-85F2-7EAF34631CC6}" srcOrd="0" destOrd="0" presId="urn:microsoft.com/office/officeart/2005/8/layout/orgChart1"/>
    <dgm:cxn modelId="{B7110872-F32B-4151-9691-A40EFD96363C}" type="presParOf" srcId="{0F996325-C499-482A-85F2-7EAF34631CC6}" destId="{1B9BEA5F-4F59-4B63-B043-5626DEF1F4F5}" srcOrd="0" destOrd="0" presId="urn:microsoft.com/office/officeart/2005/8/layout/orgChart1"/>
    <dgm:cxn modelId="{5CE45EAA-7B3B-4353-9E5C-BB708DD59309}" type="presParOf" srcId="{0F996325-C499-482A-85F2-7EAF34631CC6}" destId="{381A6D0F-A296-4DA9-96DB-78292386181F}" srcOrd="1" destOrd="0" presId="urn:microsoft.com/office/officeart/2005/8/layout/orgChart1"/>
    <dgm:cxn modelId="{209B0B03-A012-42F7-B46D-D63B5D7A90E7}" type="presParOf" srcId="{48827BF1-CA86-430C-9D90-5BC1F7112B9F}" destId="{941F2A57-9049-4364-8670-E7E73EF17149}" srcOrd="1" destOrd="0" presId="urn:microsoft.com/office/officeart/2005/8/layout/orgChart1"/>
    <dgm:cxn modelId="{AE775BAE-60B7-4A8A-BF6E-CFDA233ADEC9}" type="presParOf" srcId="{941F2A57-9049-4364-8670-E7E73EF17149}" destId="{393795E3-71C8-4AE4-A310-D15053F367AC}" srcOrd="0" destOrd="0" presId="urn:microsoft.com/office/officeart/2005/8/layout/orgChart1"/>
    <dgm:cxn modelId="{73DBF326-A1E1-485F-9C02-2F07F820BE36}" type="presParOf" srcId="{941F2A57-9049-4364-8670-E7E73EF17149}" destId="{EB64607A-B0BC-4EDD-B312-8A22DB9CEFF5}" srcOrd="1" destOrd="0" presId="urn:microsoft.com/office/officeart/2005/8/layout/orgChart1"/>
    <dgm:cxn modelId="{000602CD-0B41-4A96-9B3D-D34B11DD8111}" type="presParOf" srcId="{EB64607A-B0BC-4EDD-B312-8A22DB9CEFF5}" destId="{09B91DB6-DBD8-4BAE-8FC9-8C5374433F6A}" srcOrd="0" destOrd="0" presId="urn:microsoft.com/office/officeart/2005/8/layout/orgChart1"/>
    <dgm:cxn modelId="{13ABBDD4-0D3D-414B-99E7-A2E8A55EAD4E}" type="presParOf" srcId="{09B91DB6-DBD8-4BAE-8FC9-8C5374433F6A}" destId="{483F7334-32E3-4AFF-84B0-731C8DE94A65}" srcOrd="0" destOrd="0" presId="urn:microsoft.com/office/officeart/2005/8/layout/orgChart1"/>
    <dgm:cxn modelId="{65513B23-9FD5-4060-A261-4CE9C1B6C3DF}" type="presParOf" srcId="{09B91DB6-DBD8-4BAE-8FC9-8C5374433F6A}" destId="{D96A5D89-5171-4BE5-91DD-79832FE2DDFA}" srcOrd="1" destOrd="0" presId="urn:microsoft.com/office/officeart/2005/8/layout/orgChart1"/>
    <dgm:cxn modelId="{273B3995-7C84-4F9E-A60F-B68D7926673E}" type="presParOf" srcId="{EB64607A-B0BC-4EDD-B312-8A22DB9CEFF5}" destId="{95B539ED-645C-4ED4-B64D-8180642F053F}" srcOrd="1" destOrd="0" presId="urn:microsoft.com/office/officeart/2005/8/layout/orgChart1"/>
    <dgm:cxn modelId="{F3A267CB-232B-4484-8BCB-BCCCB47B4192}" type="presParOf" srcId="{EB64607A-B0BC-4EDD-B312-8A22DB9CEFF5}" destId="{03B93A99-90BA-4485-99B6-1C8E6B2C4DC5}" srcOrd="2" destOrd="0" presId="urn:microsoft.com/office/officeart/2005/8/layout/orgChart1"/>
    <dgm:cxn modelId="{B518E683-032A-4D7C-9B8C-B145F9150470}" type="presParOf" srcId="{941F2A57-9049-4364-8670-E7E73EF17149}" destId="{DE4D54BD-E61E-4F67-B04A-228497476D62}" srcOrd="2" destOrd="0" presId="urn:microsoft.com/office/officeart/2005/8/layout/orgChart1"/>
    <dgm:cxn modelId="{B7F56414-6E7E-4A4C-B406-8FCDB0D0CC8D}" type="presParOf" srcId="{941F2A57-9049-4364-8670-E7E73EF17149}" destId="{05FF3046-C766-4B8C-BF80-245BFB810CC3}" srcOrd="3" destOrd="0" presId="urn:microsoft.com/office/officeart/2005/8/layout/orgChart1"/>
    <dgm:cxn modelId="{89B44CCF-A63C-499F-9B4F-ADCCED5E56D9}" type="presParOf" srcId="{05FF3046-C766-4B8C-BF80-245BFB810CC3}" destId="{C6182D1F-E48D-46E8-860B-A3C3572FDDB4}" srcOrd="0" destOrd="0" presId="urn:microsoft.com/office/officeart/2005/8/layout/orgChart1"/>
    <dgm:cxn modelId="{39C89A5E-2B67-4688-A826-27C5D4A13B60}" type="presParOf" srcId="{C6182D1F-E48D-46E8-860B-A3C3572FDDB4}" destId="{9467D20F-88B1-4F43-9BB6-1546CA42E1EA}" srcOrd="0" destOrd="0" presId="urn:microsoft.com/office/officeart/2005/8/layout/orgChart1"/>
    <dgm:cxn modelId="{4BE5A53F-7734-4FEE-8E2A-4AD8ADAB9DA4}" type="presParOf" srcId="{C6182D1F-E48D-46E8-860B-A3C3572FDDB4}" destId="{4F397594-2EB0-4044-9645-9E113E17D902}" srcOrd="1" destOrd="0" presId="urn:microsoft.com/office/officeart/2005/8/layout/orgChart1"/>
    <dgm:cxn modelId="{1C883C22-F929-4BBC-B2FD-E21BAD991605}" type="presParOf" srcId="{05FF3046-C766-4B8C-BF80-245BFB810CC3}" destId="{EF4243DC-F712-40D0-8E2C-BC0159FD61D3}" srcOrd="1" destOrd="0" presId="urn:microsoft.com/office/officeart/2005/8/layout/orgChart1"/>
    <dgm:cxn modelId="{64A3556E-38D3-4F00-B43B-C5B00F33973D}" type="presParOf" srcId="{05FF3046-C766-4B8C-BF80-245BFB810CC3}" destId="{9CB52604-39AB-45CD-9DD8-25BF33787E75}" srcOrd="2" destOrd="0" presId="urn:microsoft.com/office/officeart/2005/8/layout/orgChart1"/>
    <dgm:cxn modelId="{31EADACE-F629-4FEC-8E73-E1D4051CC42B}" type="presParOf" srcId="{48827BF1-CA86-430C-9D90-5BC1F7112B9F}" destId="{0F56553E-D605-4FA5-A0EA-2C46B4D14F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54BD-E61E-4F67-B04A-228497476D62}">
      <dsp:nvSpPr>
        <dsp:cNvPr id="0" name=""/>
        <dsp:cNvSpPr/>
      </dsp:nvSpPr>
      <dsp:spPr>
        <a:xfrm>
          <a:off x="2948399" y="978998"/>
          <a:ext cx="2086013" cy="362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017"/>
              </a:lnTo>
              <a:lnTo>
                <a:pt x="2086013" y="181017"/>
              </a:lnTo>
              <a:lnTo>
                <a:pt x="2086013" y="3620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3795E3-71C8-4AE4-A310-D15053F367AC}">
      <dsp:nvSpPr>
        <dsp:cNvPr id="0" name=""/>
        <dsp:cNvSpPr/>
      </dsp:nvSpPr>
      <dsp:spPr>
        <a:xfrm>
          <a:off x="2902678" y="978998"/>
          <a:ext cx="91440" cy="3620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20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A9126F-57F3-42E6-B754-328C55B1CCB1}">
      <dsp:nvSpPr>
        <dsp:cNvPr id="0" name=""/>
        <dsp:cNvSpPr/>
      </dsp:nvSpPr>
      <dsp:spPr>
        <a:xfrm>
          <a:off x="862385" y="978998"/>
          <a:ext cx="2086013" cy="362035"/>
        </a:xfrm>
        <a:custGeom>
          <a:avLst/>
          <a:gdLst/>
          <a:ahLst/>
          <a:cxnLst/>
          <a:rect l="0" t="0" r="0" b="0"/>
          <a:pathLst>
            <a:path>
              <a:moveTo>
                <a:pt x="2086013" y="0"/>
              </a:moveTo>
              <a:lnTo>
                <a:pt x="2086013" y="181017"/>
              </a:lnTo>
              <a:lnTo>
                <a:pt x="0" y="181017"/>
              </a:lnTo>
              <a:lnTo>
                <a:pt x="0" y="3620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BEA5F-4F59-4B63-B043-5626DEF1F4F5}">
      <dsp:nvSpPr>
        <dsp:cNvPr id="0" name=""/>
        <dsp:cNvSpPr/>
      </dsp:nvSpPr>
      <dsp:spPr>
        <a:xfrm>
          <a:off x="1200388" y="117009"/>
          <a:ext cx="3496021" cy="861989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Главные сооружения романского стиля</a:t>
          </a:r>
        </a:p>
      </dsp:txBody>
      <dsp:txXfrm>
        <a:off x="1200388" y="117009"/>
        <a:ext cx="3496021" cy="861989"/>
      </dsp:txXfrm>
    </dsp:sp>
    <dsp:sp modelId="{A5A7616C-F5A3-46B8-BF68-BF773F21D435}">
      <dsp:nvSpPr>
        <dsp:cNvPr id="0" name=""/>
        <dsp:cNvSpPr/>
      </dsp:nvSpPr>
      <dsp:spPr>
        <a:xfrm>
          <a:off x="395" y="1341033"/>
          <a:ext cx="1723978" cy="861989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Монастырь-крепость</a:t>
          </a:r>
        </a:p>
      </dsp:txBody>
      <dsp:txXfrm>
        <a:off x="395" y="1341033"/>
        <a:ext cx="1723978" cy="861989"/>
      </dsp:txXfrm>
    </dsp:sp>
    <dsp:sp modelId="{483F7334-32E3-4AFF-84B0-731C8DE94A65}">
      <dsp:nvSpPr>
        <dsp:cNvPr id="0" name=""/>
        <dsp:cNvSpPr/>
      </dsp:nvSpPr>
      <dsp:spPr>
        <a:xfrm>
          <a:off x="2086409" y="1341033"/>
          <a:ext cx="1723978" cy="861989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</a:rPr>
            <a:t>Собор-крепость</a:t>
          </a:r>
        </a:p>
      </dsp:txBody>
      <dsp:txXfrm>
        <a:off x="2086409" y="1341033"/>
        <a:ext cx="1723978" cy="861989"/>
      </dsp:txXfrm>
    </dsp:sp>
    <dsp:sp modelId="{9467D20F-88B1-4F43-9BB6-1546CA42E1EA}">
      <dsp:nvSpPr>
        <dsp:cNvPr id="0" name=""/>
        <dsp:cNvSpPr/>
      </dsp:nvSpPr>
      <dsp:spPr>
        <a:xfrm>
          <a:off x="4172423" y="1341033"/>
          <a:ext cx="1723978" cy="861989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Замок-крепость</a:t>
          </a:r>
        </a:p>
      </dsp:txBody>
      <dsp:txXfrm>
        <a:off x="4172423" y="1341033"/>
        <a:ext cx="1723978" cy="8619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54BD-E61E-4F67-B04A-228497476D62}">
      <dsp:nvSpPr>
        <dsp:cNvPr id="0" name=""/>
        <dsp:cNvSpPr/>
      </dsp:nvSpPr>
      <dsp:spPr>
        <a:xfrm>
          <a:off x="2559009" y="939862"/>
          <a:ext cx="1344733" cy="394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126"/>
              </a:lnTo>
              <a:lnTo>
                <a:pt x="1344733" y="197126"/>
              </a:lnTo>
              <a:lnTo>
                <a:pt x="1344733" y="3942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3795E3-71C8-4AE4-A310-D15053F367AC}">
      <dsp:nvSpPr>
        <dsp:cNvPr id="0" name=""/>
        <dsp:cNvSpPr/>
      </dsp:nvSpPr>
      <dsp:spPr>
        <a:xfrm>
          <a:off x="1266674" y="939862"/>
          <a:ext cx="1292335" cy="394253"/>
        </a:xfrm>
        <a:custGeom>
          <a:avLst/>
          <a:gdLst/>
          <a:ahLst/>
          <a:cxnLst/>
          <a:rect l="0" t="0" r="0" b="0"/>
          <a:pathLst>
            <a:path>
              <a:moveTo>
                <a:pt x="1292335" y="0"/>
              </a:moveTo>
              <a:lnTo>
                <a:pt x="1292335" y="197126"/>
              </a:lnTo>
              <a:lnTo>
                <a:pt x="0" y="197126"/>
              </a:lnTo>
              <a:lnTo>
                <a:pt x="0" y="39425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BEA5F-4F59-4B63-B043-5626DEF1F4F5}">
      <dsp:nvSpPr>
        <dsp:cNvPr id="0" name=""/>
        <dsp:cNvSpPr/>
      </dsp:nvSpPr>
      <dsp:spPr>
        <a:xfrm>
          <a:off x="655440" y="1163"/>
          <a:ext cx="3807138" cy="938699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Главные сооружения готического стиля</a:t>
          </a:r>
        </a:p>
      </dsp:txBody>
      <dsp:txXfrm>
        <a:off x="655440" y="1163"/>
        <a:ext cx="3807138" cy="938699"/>
      </dsp:txXfrm>
    </dsp:sp>
    <dsp:sp modelId="{483F7334-32E3-4AFF-84B0-731C8DE94A65}">
      <dsp:nvSpPr>
        <dsp:cNvPr id="0" name=""/>
        <dsp:cNvSpPr/>
      </dsp:nvSpPr>
      <dsp:spPr>
        <a:xfrm>
          <a:off x="119067" y="1334115"/>
          <a:ext cx="2295213" cy="768728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</a:rPr>
            <a:t>Городская ратуша</a:t>
          </a:r>
        </a:p>
      </dsp:txBody>
      <dsp:txXfrm>
        <a:off x="119067" y="1334115"/>
        <a:ext cx="2295213" cy="768728"/>
      </dsp:txXfrm>
    </dsp:sp>
    <dsp:sp modelId="{9467D20F-88B1-4F43-9BB6-1546CA42E1EA}">
      <dsp:nvSpPr>
        <dsp:cNvPr id="0" name=""/>
        <dsp:cNvSpPr/>
      </dsp:nvSpPr>
      <dsp:spPr>
        <a:xfrm>
          <a:off x="2808534" y="1334115"/>
          <a:ext cx="2190416" cy="716265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Кафедральный собор</a:t>
          </a:r>
        </a:p>
      </dsp:txBody>
      <dsp:txXfrm>
        <a:off x="2808534" y="1334115"/>
        <a:ext cx="2190416" cy="716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D2FB9-A9AC-4644-8495-594544C11931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EDABA-E727-4FBA-9CC8-47BBD3A6C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041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A93BE-3A53-4DC1-858B-230E5ED05A0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84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7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98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334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3924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5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077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067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885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44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3174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744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22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7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63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094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05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36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EC09B4F-2711-4817-A67B-76CD2BA848E3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65EB140-6CC9-41A5-AB16-F329A00AD6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51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16.jpe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image" Target="../media/image15.jpe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microsoft.com/office/2007/relationships/diagramDrawing" Target="../diagrams/drawing1.xml"/><Relationship Id="rId5" Type="http://schemas.openxmlformats.org/officeDocument/2006/relationships/image" Target="../media/image18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17.jpe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0992A-0EA8-4698-890E-1A37CED011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Искусство средних веков в Западной Европе.</a:t>
            </a:r>
            <a:br>
              <a:rPr lang="ru-RU" i="1" dirty="0"/>
            </a:br>
            <a:br>
              <a:rPr lang="ru-RU" i="1" dirty="0"/>
            </a:br>
            <a:r>
              <a:rPr lang="ru-RU" dirty="0"/>
              <a:t>Общая характеристика</a:t>
            </a:r>
          </a:p>
        </p:txBody>
      </p:sp>
    </p:spTree>
    <p:extLst>
      <p:ext uri="{BB962C8B-B14F-4D97-AF65-F5344CB8AC3E}">
        <p14:creationId xmlns:p14="http://schemas.microsoft.com/office/powerpoint/2010/main" val="45346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3FF0D8D6-2F19-447D-8A3E-50ABC3C7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09748"/>
          </a:xfrm>
        </p:spPr>
        <p:txBody>
          <a:bodyPr>
            <a:normAutofit fontScale="90000"/>
          </a:bodyPr>
          <a:lstStyle/>
          <a:p>
            <a:r>
              <a:rPr lang="ru-RU" dirty="0"/>
              <a:t>1. </a:t>
            </a:r>
            <a:r>
              <a:rPr lang="ru-RU" dirty="0" err="1"/>
              <a:t>дороманский</a:t>
            </a:r>
            <a:r>
              <a:rPr lang="ru-RU" dirty="0"/>
              <a:t> этап – конец V – середина Х вв.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83BA93-C94E-45CA-A35F-604D93FB82D1}"/>
              </a:ext>
            </a:extLst>
          </p:cNvPr>
          <p:cNvSpPr/>
          <p:nvPr/>
        </p:nvSpPr>
        <p:spPr>
          <a:xfrm>
            <a:off x="913775" y="1294711"/>
            <a:ext cx="97483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Оттоновским</a:t>
            </a:r>
            <a:r>
              <a:rPr lang="ru-RU" sz="2400" dirty="0"/>
              <a:t> возрождением называют культурный подъем 919-1038 гг. в восточных областях бывшей Каролингской империи, где правили короли Саксонской династии. В отличие от Каролингов, империя Оттонов не имела единого культурного центра, развитие литературы и искусства было связано главным образом с монастырями и епископскими городами. В искусстве </a:t>
            </a:r>
            <a:r>
              <a:rPr lang="ru-RU" sz="2400" dirty="0" err="1"/>
              <a:t>Оттоновского</a:t>
            </a:r>
            <a:r>
              <a:rPr lang="ru-RU" sz="2400" dirty="0"/>
              <a:t> возрождения ощутимы </a:t>
            </a:r>
            <a:r>
              <a:rPr lang="ru-RU" sz="2400" dirty="0" err="1"/>
              <a:t>протороманские</a:t>
            </a:r>
            <a:r>
              <a:rPr lang="ru-RU" sz="2400" dirty="0"/>
              <a:t> </a:t>
            </a:r>
            <a:r>
              <a:rPr lang="ru-RU" sz="2400" dirty="0" err="1"/>
              <a:t>тендеции</a:t>
            </a:r>
            <a:r>
              <a:rPr lang="ru-RU" sz="2400" dirty="0"/>
              <a:t>, стремление возродить легендарное римское великолепие подчас в варварской его интерпретации. Ряд исследователей рассматривает </a:t>
            </a:r>
            <a:r>
              <a:rPr lang="ru-RU" sz="2400" dirty="0" err="1"/>
              <a:t>оттоновское</a:t>
            </a:r>
            <a:r>
              <a:rPr lang="ru-RU" sz="2400" dirty="0"/>
              <a:t> искусство как раннюю стадию </a:t>
            </a:r>
            <a:r>
              <a:rPr lang="ru-RU" sz="2400" dirty="0" err="1"/>
              <a:t>романики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2756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EDE524-AED9-4415-877B-236C5A8D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11" y="813184"/>
            <a:ext cx="9641609" cy="533904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C7AF6A-CDBC-42CA-BA54-1BE2B5E1B84A}"/>
              </a:ext>
            </a:extLst>
          </p:cNvPr>
          <p:cNvSpPr/>
          <p:nvPr/>
        </p:nvSpPr>
        <p:spPr>
          <a:xfrm>
            <a:off x="4799315" y="6262742"/>
            <a:ext cx="1757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Замок Алькасар</a:t>
            </a:r>
          </a:p>
        </p:txBody>
      </p:sp>
    </p:spTree>
    <p:extLst>
      <p:ext uri="{BB962C8B-B14F-4D97-AF65-F5344CB8AC3E}">
        <p14:creationId xmlns:p14="http://schemas.microsoft.com/office/powerpoint/2010/main" val="3699970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8194FE-2219-4563-818C-CDC7124B3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944" y="371704"/>
            <a:ext cx="4396111" cy="611459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DA299F-66BF-41A6-9567-BA4EE9F269B0}"/>
              </a:ext>
            </a:extLst>
          </p:cNvPr>
          <p:cNvSpPr/>
          <p:nvPr/>
        </p:nvSpPr>
        <p:spPr>
          <a:xfrm>
            <a:off x="8942691" y="6116963"/>
            <a:ext cx="2091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Император Оттон </a:t>
            </a:r>
            <a:r>
              <a:rPr lang="en-US" dirty="0"/>
              <a:t>II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389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58B0B-C4DF-46B7-BA8A-AED722C9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74" y="982503"/>
            <a:ext cx="10364451" cy="2603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2</a:t>
            </a:r>
            <a:r>
              <a:rPr lang="ru-RU" dirty="0"/>
              <a:t>. романский этап – конец Х - XII вв.</a:t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416669-09FE-4066-A36D-0D07FA24BF7A}"/>
              </a:ext>
            </a:extLst>
          </p:cNvPr>
          <p:cNvSpPr/>
          <p:nvPr/>
        </p:nvSpPr>
        <p:spPr>
          <a:xfrm>
            <a:off x="993673" y="1418999"/>
            <a:ext cx="1059168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Так называют стиль средневекового искусства Западной Европы в период укрепления и зрелости средневекового общественного строя. Термин введен французскими археологами XIX в., когда была установлена связь архитектуры XI—XII веков с древнеримской архитектурой, считавшими его испорченным вариантом </a:t>
            </a:r>
            <a:r>
              <a:rPr lang="ru-RU" sz="2800" dirty="0" err="1"/>
              <a:t>позднеримского</a:t>
            </a:r>
            <a:r>
              <a:rPr lang="ru-RU" sz="2800" dirty="0"/>
              <a:t> искусства. Основной вид искусства романского стиля — архитектура, преимущественно церковная (каменный храм, монастырские комплексы).</a:t>
            </a:r>
          </a:p>
        </p:txBody>
      </p:sp>
    </p:spTree>
    <p:extLst>
      <p:ext uri="{BB962C8B-B14F-4D97-AF65-F5344CB8AC3E}">
        <p14:creationId xmlns:p14="http://schemas.microsoft.com/office/powerpoint/2010/main" val="4099205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58B0B-C4DF-46B7-BA8A-AED722C9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74" y="982503"/>
            <a:ext cx="10364451" cy="2603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2</a:t>
            </a:r>
            <a:r>
              <a:rPr lang="ru-RU" dirty="0"/>
              <a:t>. романский этап – конец Х - XII вв.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22547C-D7F9-4A68-8080-0BDA804DA690}"/>
              </a:ext>
            </a:extLst>
          </p:cNvPr>
          <p:cNvSpPr/>
          <p:nvPr/>
        </p:nvSpPr>
        <p:spPr>
          <a:xfrm>
            <a:off x="1301746" y="1328392"/>
            <a:ext cx="974830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РОМА́НСКИЙ СТИЛЬ,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 художественный стиль в искусстве и архитектуре стран Западной и частично Центральной Европы с 10 до 12 или нач. 13 вв. </a:t>
            </a:r>
          </a:p>
          <a:p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Романский стиль – первый интернациональный стиль Средневековья, объединивший все виды пространственных искусств на базе нового типа храма – сводчатой базилики с различными формами её декора. </a:t>
            </a:r>
          </a:p>
          <a:p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Термин «Романский стиль» (франц.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style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roman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art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roman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, англ.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Romanesque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, нем.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Romanik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) начал использоваться с 1-й </a:t>
            </a:r>
            <a:r>
              <a:rPr lang="ru-RU" sz="2400" dirty="0" err="1">
                <a:solidFill>
                  <a:srgbClr val="000000"/>
                </a:solidFill>
                <a:latin typeface="Verdana" panose="020B0604030504040204" pitchFamily="34" charset="0"/>
              </a:rPr>
              <a:t>четв</a:t>
            </a:r>
            <a:r>
              <a:rPr lang="ru-RU" sz="2400" dirty="0">
                <a:solidFill>
                  <a:srgbClr val="000000"/>
                </a:solidFill>
                <a:latin typeface="Verdana" panose="020B0604030504040204" pitchFamily="34" charset="0"/>
              </a:rPr>
              <a:t>. 19 в. и означал «связанный с Римом». Привело к резкому подъёму строительства в 11 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4833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58B0B-C4DF-46B7-BA8A-AED722C9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74" y="982503"/>
            <a:ext cx="10364451" cy="2603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2</a:t>
            </a:r>
            <a:r>
              <a:rPr lang="ru-RU" dirty="0"/>
              <a:t>. романский этап – конец Х - XII вв.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DB36B6-8715-439B-84DC-D6FD59541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75" y="1242875"/>
            <a:ext cx="6430146" cy="42867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6DA957-BA8D-40A4-A467-BBFDE8E6E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477" y="1272523"/>
            <a:ext cx="3946494" cy="431295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E6782E-3D01-4342-B3A9-7B98ECB472AC}"/>
              </a:ext>
            </a:extLst>
          </p:cNvPr>
          <p:cNvSpPr/>
          <p:nvPr/>
        </p:nvSpPr>
        <p:spPr>
          <a:xfrm>
            <a:off x="677662" y="6101025"/>
            <a:ext cx="1083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Уинчестерский</a:t>
            </a:r>
            <a:r>
              <a:rPr lang="ru-RU" dirty="0"/>
              <a:t> собор — центр </a:t>
            </a:r>
            <a:r>
              <a:rPr lang="ru-RU" dirty="0" err="1"/>
              <a:t>Уинчестерской</a:t>
            </a:r>
            <a:r>
              <a:rPr lang="ru-RU" dirty="0"/>
              <a:t> епархии, одна из крупнейших церквей в Европе</a:t>
            </a:r>
          </a:p>
        </p:txBody>
      </p:sp>
    </p:spTree>
    <p:extLst>
      <p:ext uri="{BB962C8B-B14F-4D97-AF65-F5344CB8AC3E}">
        <p14:creationId xmlns:p14="http://schemas.microsoft.com/office/powerpoint/2010/main" val="980315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58B0B-C4DF-46B7-BA8A-AED722C9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74" y="982503"/>
            <a:ext cx="10364451" cy="2603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2</a:t>
            </a:r>
            <a:r>
              <a:rPr lang="ru-RU" dirty="0"/>
              <a:t>. романский этап – конец Х - XII вв.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2E6777-4153-4880-9B0F-40C9AFFD9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6" y="1412867"/>
            <a:ext cx="6151503" cy="417148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9F5E72-AA0D-426A-9770-50B83AB99161}"/>
              </a:ext>
            </a:extLst>
          </p:cNvPr>
          <p:cNvSpPr/>
          <p:nvPr/>
        </p:nvSpPr>
        <p:spPr>
          <a:xfrm>
            <a:off x="1205031" y="5754347"/>
            <a:ext cx="3104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Уинчестерский</a:t>
            </a:r>
            <a:r>
              <a:rPr lang="ru-RU" dirty="0"/>
              <a:t> собор</a:t>
            </a:r>
          </a:p>
        </p:txBody>
      </p:sp>
    </p:spTree>
    <p:extLst>
      <p:ext uri="{BB962C8B-B14F-4D97-AF65-F5344CB8AC3E}">
        <p14:creationId xmlns:p14="http://schemas.microsoft.com/office/powerpoint/2010/main" val="326642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58B0B-C4DF-46B7-BA8A-AED722C9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674" y="982503"/>
            <a:ext cx="10364451" cy="26037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2</a:t>
            </a:r>
            <a:r>
              <a:rPr lang="ru-RU" dirty="0"/>
              <a:t>. романский этап – конец Х - XII вв.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6A4EEB-5398-44E0-B0EF-065EF5A75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74" y="1310519"/>
            <a:ext cx="6639119" cy="484064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BE2557-5346-464F-A8A1-D5262B7560D6}"/>
              </a:ext>
            </a:extLst>
          </p:cNvPr>
          <p:cNvSpPr/>
          <p:nvPr/>
        </p:nvSpPr>
        <p:spPr>
          <a:xfrm>
            <a:off x="5372111" y="6218807"/>
            <a:ext cx="5123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Своды церкви Сен-</a:t>
            </a:r>
            <a:r>
              <a:rPr lang="ru-RU" dirty="0" err="1"/>
              <a:t>Филибер</a:t>
            </a:r>
            <a:r>
              <a:rPr lang="ru-RU" dirty="0"/>
              <a:t> в </a:t>
            </a:r>
            <a:r>
              <a:rPr lang="ru-RU" dirty="0" err="1"/>
              <a:t>Турню</a:t>
            </a:r>
            <a:r>
              <a:rPr lang="ru-RU" dirty="0"/>
              <a:t>. 1066–1120.</a:t>
            </a:r>
          </a:p>
        </p:txBody>
      </p:sp>
    </p:spTree>
    <p:extLst>
      <p:ext uri="{BB962C8B-B14F-4D97-AF65-F5344CB8AC3E}">
        <p14:creationId xmlns:p14="http://schemas.microsoft.com/office/powerpoint/2010/main" val="416112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331EE-74E6-4B06-ADDC-317B0F81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62" y="130246"/>
            <a:ext cx="10364451" cy="1596177"/>
          </a:xfrm>
        </p:spPr>
        <p:txBody>
          <a:bodyPr/>
          <a:lstStyle/>
          <a:p>
            <a:r>
              <a:rPr lang="ru-RU" dirty="0"/>
              <a:t>3. готика – вторая половина XIII - ХV вв.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D04D003-BCB4-4E5A-9EBB-FF08C43A27F6}"/>
              </a:ext>
            </a:extLst>
          </p:cNvPr>
          <p:cNvSpPr/>
          <p:nvPr/>
        </p:nvSpPr>
        <p:spPr>
          <a:xfrm>
            <a:off x="908480" y="1644523"/>
            <a:ext cx="103644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Так называют художественный стиль искусства Западной Европы завершающий развитие средневекового искусства. Термин введен итальянскими теоретиками XVI в., считавшими искусство Средневековья порождением варварского племени готов, разрушивших Рим в 410. Поздний архитектурный готический стиль (XV - XVI вв., т. н. «пламенеющая готика») в некоторых странах (Франция) сосуществовал с искусством Ренессанса. </a:t>
            </a:r>
          </a:p>
        </p:txBody>
      </p:sp>
    </p:spTree>
    <p:extLst>
      <p:ext uri="{BB962C8B-B14F-4D97-AF65-F5344CB8AC3E}">
        <p14:creationId xmlns:p14="http://schemas.microsoft.com/office/powerpoint/2010/main" val="3838436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331EE-74E6-4B06-ADDC-317B0F81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62" y="130246"/>
            <a:ext cx="10364451" cy="1596177"/>
          </a:xfrm>
        </p:spPr>
        <p:txBody>
          <a:bodyPr/>
          <a:lstStyle/>
          <a:p>
            <a:r>
              <a:rPr lang="ru-RU" dirty="0"/>
              <a:t>3. готика – вторая половина XIII - ХV вв.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79950-A817-418F-A396-1A20BE990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27" y="1209088"/>
            <a:ext cx="8001000" cy="5334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17AC76-27D7-42C4-82F2-62A0AC0353CD}"/>
              </a:ext>
            </a:extLst>
          </p:cNvPr>
          <p:cNvSpPr/>
          <p:nvPr/>
        </p:nvSpPr>
        <p:spPr>
          <a:xfrm>
            <a:off x="9528987" y="6358422"/>
            <a:ext cx="1873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Кёльнский собор</a:t>
            </a:r>
          </a:p>
        </p:txBody>
      </p:sp>
    </p:spTree>
    <p:extLst>
      <p:ext uri="{BB962C8B-B14F-4D97-AF65-F5344CB8AC3E}">
        <p14:creationId xmlns:p14="http://schemas.microsoft.com/office/powerpoint/2010/main" val="173348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317553-76FD-462A-9FA3-122BE68FA999}"/>
              </a:ext>
            </a:extLst>
          </p:cNvPr>
          <p:cNvSpPr/>
          <p:nvPr/>
        </p:nvSpPr>
        <p:spPr>
          <a:xfrm>
            <a:off x="1006135" y="783390"/>
            <a:ext cx="101087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Средними веками называют длительный период в истории искусств, который длился почти тысячу лет, с V по ХV века. В этот исторический период произошли огромные изменения в мировой истории: разрушена Римская Империя, затем – Византия. Варварские племена, разрушив в V веке Рим, создали в Европе собственные государства с формирующейся национальной культурой.</a:t>
            </a:r>
          </a:p>
        </p:txBody>
      </p:sp>
    </p:spTree>
    <p:extLst>
      <p:ext uri="{BB962C8B-B14F-4D97-AF65-F5344CB8AC3E}">
        <p14:creationId xmlns:p14="http://schemas.microsoft.com/office/powerpoint/2010/main" val="2373296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331EE-74E6-4B06-ADDC-317B0F81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62" y="130246"/>
            <a:ext cx="10364451" cy="1596177"/>
          </a:xfrm>
        </p:spPr>
        <p:txBody>
          <a:bodyPr/>
          <a:lstStyle/>
          <a:p>
            <a:r>
              <a:rPr lang="ru-RU" dirty="0"/>
              <a:t>3. готика – вторая половина XIII - ХV вв.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17AC76-27D7-42C4-82F2-62A0AC0353CD}"/>
              </a:ext>
            </a:extLst>
          </p:cNvPr>
          <p:cNvSpPr/>
          <p:nvPr/>
        </p:nvSpPr>
        <p:spPr>
          <a:xfrm>
            <a:off x="9528987" y="6358422"/>
            <a:ext cx="1873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Кёльнский собор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C5B768-921D-4A9C-BA6B-2E00B5FA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044" y="1467768"/>
            <a:ext cx="6993754" cy="481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08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709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738605" y="33663"/>
            <a:ext cx="10746642" cy="164352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520" dirty="0">
                <a:solidFill>
                  <a:srgbClr val="003300"/>
                </a:solidFill>
                <a:latin typeface="+mj-lt"/>
              </a:rPr>
              <a:t>Основное назначение искусства Средневековья сводилось к </a:t>
            </a:r>
            <a:r>
              <a:rPr lang="ru-RU" altLang="ru-RU" sz="2520" u="sng" dirty="0">
                <a:solidFill>
                  <a:srgbClr val="003300"/>
                </a:solidFill>
                <a:latin typeface="+mj-lt"/>
              </a:rPr>
              <a:t>внешнему и внутреннему украшению храмов. </a:t>
            </a:r>
          </a:p>
          <a:p>
            <a:pPr algn="ctr">
              <a:defRPr/>
            </a:pPr>
            <a:r>
              <a:rPr lang="ru-RU" altLang="ru-RU" sz="2520" dirty="0">
                <a:solidFill>
                  <a:srgbClr val="003300"/>
                </a:solidFill>
                <a:latin typeface="+mj-lt"/>
              </a:rPr>
              <a:t>Подчиненное влиянию церкви, оно последовательно рассказывало верующим историю мира от Сотворения до Страшного суда.</a:t>
            </a:r>
          </a:p>
        </p:txBody>
      </p:sp>
      <p:pic>
        <p:nvPicPr>
          <p:cNvPr id="1044" name="Picture 22" descr="готика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946" y="4581526"/>
            <a:ext cx="2019300" cy="22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3" descr="DSCN44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596" y="4530726"/>
            <a:ext cx="2093594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5" descr="романский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96" y="4552951"/>
            <a:ext cx="3457574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" descr="http://art.1september.ru/2005/07/no7_08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2" y="4508500"/>
            <a:ext cx="210693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7" descr="город-крепость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4508500"/>
            <a:ext cx="21145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/>
        </p:nvGraphicFramePr>
        <p:xfrm>
          <a:off x="657765" y="2232918"/>
          <a:ext cx="5896798" cy="2320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6700867" y="2276872"/>
          <a:ext cx="5118019" cy="2104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61510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>
          <a:xfrm>
            <a:off x="1898525" y="140046"/>
            <a:ext cx="3974842" cy="657790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Библейские сюжеты </a:t>
            </a:r>
            <a:r>
              <a:rPr lang="ru-RU" altLang="ru-RU" sz="2400" b="1" u="sng" dirty="0">
                <a:solidFill>
                  <a:srgbClr val="003300"/>
                </a:solidFill>
              </a:rPr>
              <a:t>сплошь покрывали стены, опоры, своды, арки и потолки, легко «читались» прихожанами. </a:t>
            </a:r>
            <a:br>
              <a:rPr lang="ru-RU" altLang="ru-RU" sz="2400" b="1" u="sng" dirty="0">
                <a:solidFill>
                  <a:srgbClr val="003300"/>
                </a:solidFill>
              </a:rPr>
            </a:br>
            <a:r>
              <a:rPr lang="ru-RU" altLang="ru-RU" sz="2400" b="1" dirty="0">
                <a:solidFill>
                  <a:srgbClr val="003300"/>
                </a:solidFill>
              </a:rPr>
              <a:t>Фигуры, расположенные в узком пространстве, не передавали ощущения глубины. </a:t>
            </a:r>
            <a:br>
              <a:rPr lang="ru-RU" altLang="ru-RU" sz="2400" b="1" dirty="0">
                <a:solidFill>
                  <a:srgbClr val="003300"/>
                </a:solidFill>
              </a:rPr>
            </a:br>
            <a:r>
              <a:rPr lang="ru-RU" altLang="ru-RU" sz="2400" b="1" dirty="0">
                <a:solidFill>
                  <a:srgbClr val="003300"/>
                </a:solidFill>
              </a:rPr>
              <a:t>Плоские, почти бестелесные на белом или цветном фоне, они как будто парили в пространстве храма, создавая торжественную и красочную атмосферу. </a:t>
            </a:r>
            <a:endParaRPr lang="ru-RU" altLang="ru-RU" sz="2400" dirty="0"/>
          </a:p>
        </p:txBody>
      </p:sp>
      <p:pic>
        <p:nvPicPr>
          <p:cNvPr id="4099" name="Picture 8" descr="36a2aa3c19d9d8027a0684c54543c7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71" y="251699"/>
            <a:ext cx="5745629" cy="3263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9" descr="j102593_12829395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30" y="3256181"/>
            <a:ext cx="5745629" cy="3601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2034749" y="43893"/>
            <a:ext cx="9547651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160" dirty="0">
                <a:solidFill>
                  <a:srgbClr val="003300"/>
                </a:solidFill>
              </a:rPr>
              <a:t>Масштабы фигур были разными.</a:t>
            </a:r>
          </a:p>
          <a:p>
            <a:pPr>
              <a:defRPr/>
            </a:pPr>
            <a:r>
              <a:rPr lang="ru-RU" altLang="ru-RU" sz="2160" u="sng" dirty="0">
                <a:solidFill>
                  <a:srgbClr val="003300"/>
                </a:solidFill>
              </a:rPr>
              <a:t>Размеры фигур </a:t>
            </a:r>
            <a:r>
              <a:rPr lang="ru-RU" altLang="ru-RU" sz="2160" dirty="0">
                <a:solidFill>
                  <a:srgbClr val="FF0000"/>
                </a:solidFill>
              </a:rPr>
              <a:t>зависели от их иерархической зависимости. </a:t>
            </a:r>
            <a:r>
              <a:rPr lang="ru-RU" altLang="ru-RU" sz="2160" dirty="0">
                <a:solidFill>
                  <a:srgbClr val="003300"/>
                </a:solidFill>
              </a:rPr>
              <a:t>Фигура Христа обычно возвышалась над ангелами и апостолами, которые в свою очередь выглядели намного крупнее изображений простых смертных.</a:t>
            </a:r>
          </a:p>
        </p:txBody>
      </p:sp>
      <p:pic>
        <p:nvPicPr>
          <p:cNvPr id="5123" name="Picture 6" descr="C:\Documents and Settings\теска\Рабочий стол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930" y="1932307"/>
            <a:ext cx="9720470" cy="492569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2034749" y="145436"/>
            <a:ext cx="5098166" cy="6335713"/>
          </a:xfrm>
        </p:spPr>
        <p:txBody>
          <a:bodyPr>
            <a:noAutofit/>
          </a:bodyPr>
          <a:lstStyle/>
          <a:p>
            <a:pPr marL="0" indent="321946">
              <a:spcBef>
                <a:spcPts val="0"/>
              </a:spcBef>
              <a:buNone/>
              <a:defRPr/>
            </a:pPr>
            <a:r>
              <a:rPr lang="ru-RU" altLang="ru-RU" sz="216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Фресковые росписи романского периода почти не сохранились, </a:t>
            </a:r>
            <a:r>
              <a:rPr lang="ru-RU" altLang="ru-RU" sz="2160" b="1" dirty="0">
                <a:solidFill>
                  <a:srgbClr val="FF0000"/>
                </a:solidFill>
              </a:rPr>
              <a:t>причина – техника живописи. </a:t>
            </a:r>
            <a:r>
              <a:rPr lang="ru-RU" altLang="ru-RU" sz="2160" b="1" dirty="0">
                <a:solidFill>
                  <a:srgbClr val="003300"/>
                </a:solidFill>
              </a:rPr>
              <a:t>Водяные краски на клеевой основе наносились тонким слоем на мокрую или сухую штукатурку.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160" b="1" dirty="0">
                <a:solidFill>
                  <a:srgbClr val="003300"/>
                </a:solidFill>
              </a:rPr>
              <a:t>     Эти хрупкие слои легко подвергались разрушению. Главные росписи были сосредоточены в алтарной части. </a:t>
            </a:r>
          </a:p>
          <a:p>
            <a:pPr marL="0" indent="321946">
              <a:spcBef>
                <a:spcPts val="0"/>
              </a:spcBef>
              <a:buNone/>
              <a:defRPr/>
            </a:pPr>
            <a:r>
              <a:rPr lang="ru-RU" altLang="ru-RU" sz="2160" b="1" dirty="0">
                <a:solidFill>
                  <a:srgbClr val="003300"/>
                </a:solidFill>
              </a:rPr>
              <a:t>В центральной аспиде помещали Христа во славе, рядом с ним символические изображения четырех евангелистов: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2160" b="1" dirty="0">
                <a:solidFill>
                  <a:srgbClr val="003300"/>
                </a:solidFill>
              </a:rPr>
              <a:t>Матфей – агнец,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2160" b="1" dirty="0">
                <a:solidFill>
                  <a:srgbClr val="003300"/>
                </a:solidFill>
              </a:rPr>
              <a:t>Марк – лев,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2160" b="1" dirty="0">
                <a:solidFill>
                  <a:srgbClr val="003300"/>
                </a:solidFill>
              </a:rPr>
              <a:t>Лука – телец,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2160" b="1" dirty="0">
                <a:solidFill>
                  <a:srgbClr val="003300"/>
                </a:solidFill>
              </a:rPr>
              <a:t>Иоанн – орел. 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ru-RU" altLang="ru-RU" sz="2160" b="1" dirty="0">
              <a:solidFill>
                <a:srgbClr val="003300"/>
              </a:solidFill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160" b="1" i="1" dirty="0">
                <a:solidFill>
                  <a:srgbClr val="003300"/>
                </a:solidFill>
              </a:rPr>
              <a:t>      </a:t>
            </a:r>
            <a:endParaRPr lang="ru-RU" altLang="ru-RU" sz="2160" b="1" dirty="0"/>
          </a:p>
        </p:txBody>
      </p:sp>
      <p:pic>
        <p:nvPicPr>
          <p:cNvPr id="6147" name="Picture 4" descr="Христос на троне (фреск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19" y="0"/>
            <a:ext cx="4270781" cy="5502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7311619" y="5703090"/>
            <a:ext cx="4276666" cy="10895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16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Христос во славе. </a:t>
            </a:r>
          </a:p>
          <a:p>
            <a:pPr algn="ctr">
              <a:defRPr/>
            </a:pPr>
            <a:r>
              <a:rPr lang="ru-RU" altLang="ru-RU" sz="216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Роспись в </a:t>
            </a:r>
            <a:r>
              <a:rPr lang="ru-RU" altLang="ru-RU" sz="2160" i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Шартрском</a:t>
            </a:r>
            <a:r>
              <a:rPr lang="ru-RU" altLang="ru-RU" sz="216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соборе. 1145-1155 гг. Франция.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7126485" y="0"/>
            <a:ext cx="4455916" cy="5792788"/>
          </a:xfrm>
        </p:spPr>
        <p:txBody>
          <a:bodyPr>
            <a:normAutofit fontScale="92500" lnSpcReduction="10000"/>
          </a:bodyPr>
          <a:lstStyle/>
          <a:p>
            <a:pPr marL="21600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altLang="ru-RU" sz="2880" b="1" dirty="0">
                <a:solidFill>
                  <a:srgbClr val="003300"/>
                </a:solidFill>
              </a:rPr>
              <a:t>Нередко в апсиде помещали и фигуру Богоматери, культ которой особенно широко распространился начиная с </a:t>
            </a:r>
            <a:r>
              <a:rPr lang="en-US" altLang="ru-RU" sz="2880" b="1" dirty="0">
                <a:solidFill>
                  <a:srgbClr val="003300"/>
                </a:solidFill>
              </a:rPr>
              <a:t>XII</a:t>
            </a:r>
            <a:r>
              <a:rPr lang="ru-RU" altLang="ru-RU" sz="2880" b="1" dirty="0">
                <a:solidFill>
                  <a:srgbClr val="003300"/>
                </a:solidFill>
              </a:rPr>
              <a:t> в. </a:t>
            </a:r>
          </a:p>
          <a:p>
            <a:pPr marL="21600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altLang="ru-RU" sz="2880" b="1" dirty="0">
                <a:solidFill>
                  <a:srgbClr val="003300"/>
                </a:solidFill>
              </a:rPr>
              <a:t>Ниже располагались апостолы, ангелы и святые. </a:t>
            </a:r>
          </a:p>
          <a:p>
            <a:pPr eaLnBrk="1" hangingPunct="1">
              <a:buFontTx/>
              <a:buNone/>
              <a:defRPr/>
            </a:pPr>
            <a:endParaRPr lang="ru-RU" altLang="ru-RU" sz="2880" b="1" dirty="0">
              <a:solidFill>
                <a:srgbClr val="003300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ru-RU" altLang="ru-RU" sz="2160" b="1" i="1" dirty="0">
                <a:solidFill>
                  <a:srgbClr val="003300"/>
                </a:solidFill>
              </a:rPr>
              <a:t>  </a:t>
            </a:r>
            <a:r>
              <a:rPr lang="ru-RU" altLang="ru-RU" sz="2400" b="1" i="1" dirty="0">
                <a:solidFill>
                  <a:srgbClr val="003300"/>
                </a:solidFill>
              </a:rPr>
              <a:t>Мадонна с веретеном. Испания. 12 в.</a:t>
            </a:r>
          </a:p>
        </p:txBody>
      </p:sp>
      <p:pic>
        <p:nvPicPr>
          <p:cNvPr id="7171" name="Picture 4" descr="Мадонна с веретеном (фреска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10" y="0"/>
            <a:ext cx="5616624" cy="6712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Рейм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5878" y="1418012"/>
            <a:ext cx="8948261" cy="5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939" name="AutoShape 3"/>
          <p:cNvSpPr>
            <a:spLocks noChangeArrowheads="1"/>
          </p:cNvSpPr>
          <p:nvPr/>
        </p:nvSpPr>
        <p:spPr bwMode="auto">
          <a:xfrm>
            <a:off x="2286613" y="-42047"/>
            <a:ext cx="8646793" cy="1614398"/>
          </a:xfrm>
          <a:prstGeom prst="horizontalScroll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80" dirty="0">
                <a:solidFill>
                  <a:srgbClr val="003300"/>
                </a:solidFill>
                <a:latin typeface="+mj-lt"/>
              </a:rPr>
              <a:t>Круглое окно в соборе - </a:t>
            </a:r>
            <a:r>
              <a:rPr lang="ru-RU" sz="4320" dirty="0">
                <a:solidFill>
                  <a:srgbClr val="FF0000"/>
                </a:solidFill>
                <a:latin typeface="+mj-lt"/>
              </a:rPr>
              <a:t>роза</a:t>
            </a:r>
          </a:p>
        </p:txBody>
      </p:sp>
    </p:spTree>
    <p:extLst>
      <p:ext uri="{BB962C8B-B14F-4D97-AF65-F5344CB8AC3E}">
        <p14:creationId xmlns:p14="http://schemas.microsoft.com/office/powerpoint/2010/main" val="3158394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39142" y="0"/>
            <a:ext cx="10843259" cy="561976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b="1" i="1" dirty="0">
                <a:solidFill>
                  <a:srgbClr val="000099"/>
                </a:solidFill>
              </a:rPr>
              <a:t>Искусство витража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idx="1"/>
          </p:nvPr>
        </p:nvSpPr>
        <p:spPr>
          <a:xfrm>
            <a:off x="609600" y="663893"/>
            <a:ext cx="10972800" cy="224665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altLang="ru-RU" sz="1920" b="1" u="sng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altLang="ru-RU" sz="2160" b="1" u="sng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смену фреске </a:t>
            </a:r>
            <a:r>
              <a:rPr lang="ru-RU" altLang="ru-RU" sz="216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изобразительном искусстве готики приходит </a:t>
            </a:r>
            <a:r>
              <a:rPr lang="ru-RU" altLang="ru-RU" sz="2880" b="1" i="1" u="sng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витраж</a:t>
            </a:r>
            <a:r>
              <a:rPr lang="ru-RU" altLang="ru-RU" sz="2160" b="1" i="1" u="sng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altLang="ru-RU" sz="216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16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изображение которое составляется из кусков цветных стекол, соединенных между собой узкими свинцовыми скрепками.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altLang="ru-RU" sz="216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Витражи были не только живописным украшением интерьеров, они </a:t>
            </a:r>
            <a:r>
              <a:rPr lang="ru-RU" altLang="ru-RU" sz="2160" b="1" u="sng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выполняли роль окон и служили основным источником света, в готических соборах.</a:t>
            </a:r>
          </a:p>
        </p:txBody>
      </p:sp>
      <p:pic>
        <p:nvPicPr>
          <p:cNvPr id="7374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9" y="2737724"/>
            <a:ext cx="6273166" cy="425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1" descr="http://data12.gallery.ru/albums/gallery/48351-e453e-36671862-m750x7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9"/>
          <a:stretch/>
        </p:blipFill>
        <p:spPr bwMode="auto">
          <a:xfrm>
            <a:off x="7969550" y="2653334"/>
            <a:ext cx="3585389" cy="4204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6057779" y="1960037"/>
            <a:ext cx="5486400" cy="2937926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altLang="ru-RU" sz="288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Излюбленный орнамент витражных окон готики – так называемая </a:t>
            </a:r>
            <a:r>
              <a:rPr lang="ru-RU" altLang="ru-RU" sz="3360" b="1" i="1" u="sng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роза</a:t>
            </a:r>
            <a:r>
              <a:rPr lang="ru-RU" altLang="ru-RU" sz="2880" b="1" i="1" u="sng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ru-RU" altLang="ru-RU" sz="288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 вычурном орнаменте которой использовался мотив </a:t>
            </a:r>
            <a:r>
              <a:rPr lang="ru-RU" altLang="ru-RU" sz="288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многолистника</a:t>
            </a:r>
            <a:r>
              <a:rPr lang="ru-RU" altLang="ru-RU" sz="288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ru-RU" altLang="ru-RU" b="1" dirty="0">
              <a:solidFill>
                <a:srgbClr val="003300"/>
              </a:solidFill>
            </a:endParaRPr>
          </a:p>
        </p:txBody>
      </p:sp>
      <p:pic>
        <p:nvPicPr>
          <p:cNvPr id="34819" name="Picture 5" descr="003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86" y="1527989"/>
            <a:ext cx="4773712" cy="4250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997834" y="5949951"/>
            <a:ext cx="4493299" cy="74238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altLang="ru-RU" sz="192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Окно – роза в церкви Сен-Дени.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sz="192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 век. Франция.</a:t>
            </a:r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609600" y="0"/>
            <a:ext cx="10972800" cy="15279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109728" tIns="54864" rIns="109728" bIns="54864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ru-RU" altLang="ru-RU" sz="264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Секрет долговечной яркости и сияния витражных окон не разгадан до сих пор, что окутывает их легкой таинственной дымкой.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F2EE8C-01FE-4C05-8E47-6F6ECE5529D0}"/>
              </a:ext>
            </a:extLst>
          </p:cNvPr>
          <p:cNvSpPr/>
          <p:nvPr/>
        </p:nvSpPr>
        <p:spPr>
          <a:xfrm>
            <a:off x="606640" y="621839"/>
            <a:ext cx="111740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 середине V века часть Западной Римской империи была окончательно захвачена различными племенами, образовавшими там свои непрочные королевства: готами, вандалами, англосаксами, франками и бургундами.</a:t>
            </a:r>
          </a:p>
        </p:txBody>
      </p:sp>
    </p:spTree>
    <p:extLst>
      <p:ext uri="{BB962C8B-B14F-4D97-AF65-F5344CB8AC3E}">
        <p14:creationId xmlns:p14="http://schemas.microsoft.com/office/powerpoint/2010/main" val="1705345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Нотр-Дам-де-Пари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4739640" cy="575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739142" y="5805488"/>
            <a:ext cx="4491990" cy="68326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92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Окно – роза в соборе </a:t>
            </a:r>
            <a:r>
              <a:rPr lang="ru-RU" altLang="ru-RU" sz="1920" i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Нотр</a:t>
            </a:r>
            <a:r>
              <a:rPr lang="ru-RU" altLang="ru-RU" sz="192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-Дам де Пари. Франция. 12-14 вв.</a:t>
            </a:r>
          </a:p>
        </p:txBody>
      </p:sp>
      <p:pic>
        <p:nvPicPr>
          <p:cNvPr id="35844" name="Picture 6" descr="france_paris_notre_dam_vitraz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34" y="521243"/>
            <a:ext cx="5985432" cy="4179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5491134" y="114978"/>
            <a:ext cx="5846832" cy="38779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92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Витражи собора </a:t>
            </a:r>
            <a:r>
              <a:rPr lang="ru-RU" altLang="ru-RU" sz="1920" i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Нотр</a:t>
            </a:r>
            <a:r>
              <a:rPr lang="ru-RU" altLang="ru-RU" sz="1920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-Дам де Пари. Франция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rance_shartr_godmoth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405" y="-92518"/>
            <a:ext cx="5369596" cy="7043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6355080" y="145435"/>
            <a:ext cx="5012056" cy="6592574"/>
          </a:xfrm>
          <a:prstGeom prst="rect">
            <a:avLst/>
          </a:prstGeom>
        </p:spPr>
        <p:txBody>
          <a:bodyPr vert="horz" lIns="109728" tIns="54864" rIns="109728" bIns="54864" rtlCol="0">
            <a:normAutofit/>
          </a:bodyPr>
          <a:lstStyle>
            <a:defPPr>
              <a:defRPr lang="ru-RU"/>
            </a:defPPr>
            <a:lvl1pPr marL="0" indent="0" defTabSz="914400" eaLnBrk="1" latinLnBrk="0" hangingPunct="1">
              <a:spcBef>
                <a:spcPct val="20000"/>
              </a:spcBef>
              <a:buFont typeface="Arial" pitchFamily="34" charset="0"/>
              <a:buNone/>
              <a:defRPr sz="1800">
                <a:solidFill>
                  <a:srgbClr val="003300"/>
                </a:solidFill>
                <a:latin typeface="+mn-lt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>
                <a:latin typeface="+mn-lt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>
                <a:latin typeface="+mn-lt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+mn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+mn-lt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+mn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+mn-lt"/>
              </a:defRPr>
            </a:lvl9pPr>
          </a:lstStyle>
          <a:p>
            <a:r>
              <a:rPr lang="ru-RU" altLang="ru-RU" sz="2160" dirty="0"/>
              <a:t>Один из самых величественных и прекрасных витражных ансамблей Средневековья </a:t>
            </a:r>
            <a:r>
              <a:rPr lang="en-US" altLang="ru-RU" sz="2160" dirty="0"/>
              <a:t>XII – XIV</a:t>
            </a:r>
            <a:r>
              <a:rPr lang="ru-RU" altLang="ru-RU" sz="2160" dirty="0"/>
              <a:t> вв. находится в </a:t>
            </a:r>
            <a:r>
              <a:rPr lang="ru-RU" altLang="ru-RU" sz="2160" dirty="0" err="1"/>
              <a:t>Шартрском</a:t>
            </a:r>
            <a:r>
              <a:rPr lang="ru-RU" altLang="ru-RU" sz="2160" dirty="0"/>
              <a:t> соборе. </a:t>
            </a:r>
          </a:p>
          <a:p>
            <a:r>
              <a:rPr lang="ru-RU" altLang="ru-RU" sz="2160" dirty="0"/>
              <a:t>В его главной композиции представлена Богоматерь в облике царицы с младенцем Христом на коленях. Благодаря сияющим краскам это традиционное изображение приобретает ликующе-торжественный характер. </a:t>
            </a:r>
          </a:p>
          <a:p>
            <a:endParaRPr lang="ru-RU" altLang="ru-RU" sz="2160" dirty="0"/>
          </a:p>
          <a:p>
            <a:r>
              <a:rPr lang="ru-RU" altLang="ru-RU" sz="2160" dirty="0"/>
              <a:t>Богоматерь в облике царицы с младенцем Христом на коленях. </a:t>
            </a:r>
            <a:r>
              <a:rPr lang="en-US" altLang="ru-RU" sz="2160" dirty="0"/>
              <a:t>XII –XIII</a:t>
            </a:r>
            <a:r>
              <a:rPr lang="ru-RU" altLang="ru-RU" sz="2160" dirty="0"/>
              <a:t> вв. Витраж собора в Шартре. Франция.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750361" y="270637"/>
            <a:ext cx="5556886" cy="624145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192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Витражи «</a:t>
            </a:r>
            <a:r>
              <a:rPr lang="ru-RU" altLang="ru-RU" sz="1920" b="1" i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Ангел»и</a:t>
            </a:r>
            <a:r>
              <a:rPr lang="ru-RU" altLang="ru-RU" sz="192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«Мастера» собора в Шартре. Франция.</a:t>
            </a:r>
          </a:p>
        </p:txBody>
      </p:sp>
      <p:pic>
        <p:nvPicPr>
          <p:cNvPr id="37891" name="Picture 4" descr="ангел Шартрск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867" y="231845"/>
            <a:ext cx="3960494" cy="367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5" descr="France_Shartr_vitrage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362" y="1177925"/>
            <a:ext cx="5574030" cy="3638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C3470-4572-4A05-ABC4-4AA76D6B9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708" y="299245"/>
            <a:ext cx="6924583" cy="62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1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3F25F9B-3C4B-4513-B062-40542E39F40A}"/>
              </a:ext>
            </a:extLst>
          </p:cNvPr>
          <p:cNvSpPr/>
          <p:nvPr/>
        </p:nvSpPr>
        <p:spPr>
          <a:xfrm>
            <a:off x="214543" y="195477"/>
            <a:ext cx="1176291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Несмотря на политическую раздробленность Европы, на разные пути культур разных народов, были и объединяющие начала, основными из которых были: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память о римском наследстве,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христианская религия,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латинский язык,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общие процессы искусства.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паломнические дороги к святым местам (самые знаменитые — к гробнице св. апостола Иакова в Сантьяго-де-</a:t>
            </a:r>
            <a:r>
              <a:rPr lang="ru-RU" sz="2000" dirty="0" err="1"/>
              <a:t>Компостела</a:t>
            </a:r>
            <a:r>
              <a:rPr lang="ru-RU" sz="2000" dirty="0"/>
              <a:t>),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церковная власть папы Римского, который воспринимался всем латинским Западом как наместник апостола Петра и глава всей христианской Церкви,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организация Римско-католической церкви были стабилизирующей основой всего европейского мира — от Испании до Польши, от Шотландии до Италии. Память о Риме и империи никогда не исчезала в Европе.</a:t>
            </a:r>
          </a:p>
          <a:p>
            <a:endParaRPr lang="ru-RU" sz="2000" dirty="0"/>
          </a:p>
          <a:p>
            <a:r>
              <a:rPr lang="ru-RU" sz="2000" dirty="0"/>
              <a:t>Процессу формирования феодальных отношений способствовала христианская религия, которую принимали варвары, привнося в нее порой свои древние языческие элементы.</a:t>
            </a:r>
          </a:p>
          <a:p>
            <a:r>
              <a:rPr lang="ru-RU" sz="2000" dirty="0"/>
              <a:t>Таким образом, именно христианство, родившееся в пределах Римской империи и ставшее затем религией варваров, явилось мостом, соединившим античность со Средневековьем.</a:t>
            </a:r>
          </a:p>
        </p:txBody>
      </p:sp>
    </p:spTree>
    <p:extLst>
      <p:ext uri="{BB962C8B-B14F-4D97-AF65-F5344CB8AC3E}">
        <p14:creationId xmlns:p14="http://schemas.microsoft.com/office/powerpoint/2010/main" val="141585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B5B3F1-E826-4AAE-B85F-55974D5D64AB}"/>
              </a:ext>
            </a:extLst>
          </p:cNvPr>
          <p:cNvSpPr/>
          <p:nvPr/>
        </p:nvSpPr>
        <p:spPr>
          <a:xfrm>
            <a:off x="303320" y="147585"/>
            <a:ext cx="1158535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Особенности средневекового искусства стран Западной Европы: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Тесная связь с религией, с ее догмами.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Близость к народному творчеству.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Образный строй и язык средневекового искусства.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 Архитектурные формы средневековых христианских церквей.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Основным видом изобразительного искусства была скульптура, получившая богатое идейно-художественное содержание и развитые пластические формы.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Интерес к реальным природным формам, к физической красоте и чувствам человека, новую трактовку получили темы материнства, нравственного страдания, мученичества и жертвенности стойкости человека.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Расцвет книжной миниатюры и появление алтарной живописи, высокий подъем декоративное искусство, связанное с высоким уровнем развития цехового ремесла; получили распространение скульптурные алтари в интерьерах, объединяющие деревянную раскрашенную и позолоченную скульптуру и темперную живопись на деревянных досках. В миниатюрах наметилось стремление к одухотворенной человечности образов, к передаче пространства и объема. </a:t>
            </a:r>
          </a:p>
        </p:txBody>
      </p:sp>
    </p:spTree>
    <p:extLst>
      <p:ext uri="{BB962C8B-B14F-4D97-AF65-F5344CB8AC3E}">
        <p14:creationId xmlns:p14="http://schemas.microsoft.com/office/powerpoint/2010/main" val="98281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261B11-08C9-4621-B8AD-959BE8A405F8}"/>
              </a:ext>
            </a:extLst>
          </p:cNvPr>
          <p:cNvSpPr/>
          <p:nvPr/>
        </p:nvSpPr>
        <p:spPr>
          <a:xfrm>
            <a:off x="1624614" y="650225"/>
            <a:ext cx="1000513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Искусство средних веков делится на три основных этапа:</a:t>
            </a:r>
          </a:p>
          <a:p>
            <a:endParaRPr lang="ru-RU" sz="2800" dirty="0"/>
          </a:p>
          <a:p>
            <a:r>
              <a:rPr lang="ru-RU" sz="2800" dirty="0"/>
              <a:t>1.	</a:t>
            </a:r>
            <a:r>
              <a:rPr lang="ru-RU" sz="2800" dirty="0" err="1"/>
              <a:t>Дороманский</a:t>
            </a:r>
            <a:r>
              <a:rPr lang="ru-RU" sz="2800" dirty="0"/>
              <a:t> этап – конец V – середина Х вв.</a:t>
            </a:r>
          </a:p>
          <a:p>
            <a:r>
              <a:rPr lang="ru-RU" sz="2800" dirty="0"/>
              <a:t>1.1	  Раннехристианское искусство. </a:t>
            </a:r>
          </a:p>
          <a:p>
            <a:r>
              <a:rPr lang="ru-RU" sz="2800" dirty="0"/>
              <a:t>1.2	  Искусство варварских королевств. </a:t>
            </a:r>
          </a:p>
          <a:p>
            <a:r>
              <a:rPr lang="ru-RU" sz="2800" dirty="0"/>
              <a:t>1.3	  Искусство Каролингской империи. </a:t>
            </a:r>
          </a:p>
          <a:p>
            <a:r>
              <a:rPr lang="ru-RU" sz="2800" dirty="0"/>
              <a:t>1.4	  Искусство </a:t>
            </a:r>
            <a:r>
              <a:rPr lang="ru-RU" sz="2800" dirty="0" err="1"/>
              <a:t>Оттоновской</a:t>
            </a:r>
            <a:r>
              <a:rPr lang="ru-RU" sz="2800" dirty="0"/>
              <a:t> империй.</a:t>
            </a:r>
          </a:p>
          <a:p>
            <a:endParaRPr lang="ru-RU" sz="2800" dirty="0"/>
          </a:p>
          <a:p>
            <a:pPr marL="514350" indent="-514350">
              <a:buAutoNum type="arabicPeriod" startAt="2"/>
            </a:pPr>
            <a:r>
              <a:rPr lang="ru-RU" sz="2800" dirty="0"/>
              <a:t>Романский этап – конец Х - XII вв.</a:t>
            </a:r>
          </a:p>
          <a:p>
            <a:endParaRPr lang="ru-RU" sz="2800" dirty="0"/>
          </a:p>
          <a:p>
            <a:r>
              <a:rPr lang="ru-RU" sz="2800" dirty="0"/>
              <a:t>3.	Готика – вторая половина XIII - ХV вв.</a:t>
            </a:r>
          </a:p>
        </p:txBody>
      </p:sp>
    </p:spTree>
    <p:extLst>
      <p:ext uri="{BB962C8B-B14F-4D97-AF65-F5344CB8AC3E}">
        <p14:creationId xmlns:p14="http://schemas.microsoft.com/office/powerpoint/2010/main" val="4106890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13BB71-4470-45DA-95CD-10CF6A76E6F9}"/>
              </a:ext>
            </a:extLst>
          </p:cNvPr>
          <p:cNvSpPr/>
          <p:nvPr/>
        </p:nvSpPr>
        <p:spPr>
          <a:xfrm>
            <a:off x="383219" y="1285718"/>
            <a:ext cx="114255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Дороманское</a:t>
            </a:r>
            <a:r>
              <a:rPr lang="ru-RU" dirty="0"/>
              <a:t> искусство – это время после падения Рима и до образования первой империи средних веков (Каролингской). </a:t>
            </a:r>
          </a:p>
          <a:p>
            <a:r>
              <a:rPr lang="ru-RU" dirty="0"/>
              <a:t>В раннехристианский период христианство стало официальной религией, и культовые сооружения, ранее находившиеся в катакомбах, становятся наземными. </a:t>
            </a:r>
          </a:p>
          <a:p>
            <a:r>
              <a:rPr lang="ru-RU" dirty="0"/>
              <a:t>Появляются первые христианские храмы — базилики, которые до нашего времени практически не сохранились. Сохранились только отдельные здания центрического типа (круглые, восьмигранные, крестообразные в плане), чаще всего это так называемые баптистерии (крещальни). В их внутреннем украшении использовались мозаика и фреска, в которых проявились основные черты средневековой живописи:</a:t>
            </a:r>
          </a:p>
          <a:p>
            <a:r>
              <a:rPr lang="ru-RU" dirty="0"/>
              <a:t>1. Отрыв от реальности (свойственной античной традиции). </a:t>
            </a:r>
          </a:p>
          <a:p>
            <a:r>
              <a:rPr lang="ru-RU" dirty="0"/>
              <a:t>2. Символика. </a:t>
            </a:r>
          </a:p>
          <a:p>
            <a:r>
              <a:rPr lang="ru-RU" dirty="0"/>
              <a:t>3. Условность изображения. </a:t>
            </a:r>
          </a:p>
          <a:p>
            <a:r>
              <a:rPr lang="ru-RU" dirty="0"/>
              <a:t>4. Мистичность образов с помощью таких формальных элементов, как увеличение глаз, бестелесность изображений, молитвенные позы, жесты, прием </a:t>
            </a:r>
            <a:r>
              <a:rPr lang="ru-RU" dirty="0" err="1"/>
              <a:t>разномасштабности</a:t>
            </a:r>
            <a:r>
              <a:rPr lang="ru-RU" dirty="0"/>
              <a:t> в изображении фигур согласно духовной иерархии.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54D4504-AE63-4EC8-A33E-364A9129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09748"/>
          </a:xfrm>
        </p:spPr>
        <p:txBody>
          <a:bodyPr>
            <a:normAutofit fontScale="90000"/>
          </a:bodyPr>
          <a:lstStyle/>
          <a:p>
            <a:r>
              <a:rPr lang="ru-RU" dirty="0"/>
              <a:t>1. </a:t>
            </a:r>
            <a:r>
              <a:rPr lang="ru-RU" dirty="0" err="1"/>
              <a:t>дороманский</a:t>
            </a:r>
            <a:r>
              <a:rPr lang="ru-RU" dirty="0"/>
              <a:t> этап – конец V – середина Х вв.</a:t>
            </a:r>
          </a:p>
        </p:txBody>
      </p:sp>
    </p:spTree>
    <p:extLst>
      <p:ext uri="{BB962C8B-B14F-4D97-AF65-F5344CB8AC3E}">
        <p14:creationId xmlns:p14="http://schemas.microsoft.com/office/powerpoint/2010/main" val="689970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D7662-A6CF-4B18-B69B-F200D3B8E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95" y="1258166"/>
            <a:ext cx="4154749" cy="519674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40EE55-BFC2-45D7-8BD7-79E774A14D1E}"/>
              </a:ext>
            </a:extLst>
          </p:cNvPr>
          <p:cNvSpPr/>
          <p:nvPr/>
        </p:nvSpPr>
        <p:spPr>
          <a:xfrm>
            <a:off x="399495" y="6361644"/>
            <a:ext cx="8398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Книжная миниатюра каролингского возрождения. Четыре евангелиста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3FF0D8D6-2F19-447D-8A3E-50ABC3C7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09748"/>
          </a:xfrm>
        </p:spPr>
        <p:txBody>
          <a:bodyPr>
            <a:normAutofit fontScale="90000"/>
          </a:bodyPr>
          <a:lstStyle/>
          <a:p>
            <a:r>
              <a:rPr lang="ru-RU" dirty="0"/>
              <a:t>1. </a:t>
            </a:r>
            <a:r>
              <a:rPr lang="ru-RU" dirty="0" err="1"/>
              <a:t>дороманский</a:t>
            </a:r>
            <a:r>
              <a:rPr lang="ru-RU" dirty="0"/>
              <a:t> этап – конец V – середина Х вв.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86CABF-B635-4389-8456-06C205EC1756}"/>
              </a:ext>
            </a:extLst>
          </p:cNvPr>
          <p:cNvSpPr/>
          <p:nvPr/>
        </p:nvSpPr>
        <p:spPr>
          <a:xfrm>
            <a:off x="5116497" y="1337349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В кон. 8 в. крупнейшей державой становится империя Карла Великого, опиравшегося на предания о могуществе Рима. В искусстве Каролингского возрождения возродился интерес к античности. На развалинах империи Каролингов образовались основные современные государства Европы. Для каролингской культуры характерно решительное обращение к античному наследию («семь свободных искусств», фигуративное и повествовательное начало в изображениях).</a:t>
            </a:r>
          </a:p>
        </p:txBody>
      </p:sp>
    </p:spTree>
    <p:extLst>
      <p:ext uri="{BB962C8B-B14F-4D97-AF65-F5344CB8AC3E}">
        <p14:creationId xmlns:p14="http://schemas.microsoft.com/office/powerpoint/2010/main" val="284811772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77</TotalTime>
  <Words>1597</Words>
  <Application>Microsoft Office PowerPoint</Application>
  <PresentationFormat>Широкоэкранный</PresentationFormat>
  <Paragraphs>109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Tw Cen MT</vt:lpstr>
      <vt:lpstr>Verdana</vt:lpstr>
      <vt:lpstr>Wingdings</vt:lpstr>
      <vt:lpstr>Капля</vt:lpstr>
      <vt:lpstr>Искусство средних веков в Западной Европе.  Общая характеристика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дороманский этап – конец V – середина Х вв.</vt:lpstr>
      <vt:lpstr>1. дороманский этап – конец V – середина Х вв.</vt:lpstr>
      <vt:lpstr>1. дороманский этап – конец V – середина Х вв.</vt:lpstr>
      <vt:lpstr>Презентация PowerPoint</vt:lpstr>
      <vt:lpstr>Презентация PowerPoint</vt:lpstr>
      <vt:lpstr>2. романский этап – конец Х - XII вв. </vt:lpstr>
      <vt:lpstr>2. романский этап – конец Х - XII вв. </vt:lpstr>
      <vt:lpstr>2. романский этап – конец Х - XII вв. </vt:lpstr>
      <vt:lpstr>2. романский этап – конец Х - XII вв. </vt:lpstr>
      <vt:lpstr>2. романский этап – конец Х - XII вв. </vt:lpstr>
      <vt:lpstr>3. готика – вторая половина XIII - ХV вв.</vt:lpstr>
      <vt:lpstr>3. готика – вторая половина XIII - ХV вв.</vt:lpstr>
      <vt:lpstr>3. готика – вторая половина XIII - ХV вв.</vt:lpstr>
      <vt:lpstr>Презентация PowerPoint</vt:lpstr>
      <vt:lpstr>Презентация PowerPoint</vt:lpstr>
      <vt:lpstr>Библейские сюжеты сплошь покрывали стены, опоры, своды, арки и потолки, легко «читались» прихожанами.  Фигуры, расположенные в узком пространстве, не передавали ощущения глубины.  Плоские, почти бестелесные на белом или цветном фоне, они как будто парили в пространстве храма, создавая торжественную и красочную атмосферу. </vt:lpstr>
      <vt:lpstr>Презентация PowerPoint</vt:lpstr>
      <vt:lpstr>Презентация PowerPoint</vt:lpstr>
      <vt:lpstr>Презентация PowerPoint</vt:lpstr>
      <vt:lpstr>Презентация PowerPoint</vt:lpstr>
      <vt:lpstr>Искусство витража</vt:lpstr>
      <vt:lpstr>Презентация PowerPoint</vt:lpstr>
      <vt:lpstr>Презентация PowerPoint</vt:lpstr>
      <vt:lpstr>Презентация PowerPoint</vt:lpstr>
      <vt:lpstr>Витражи «Ангел»и «Мастера» собора в Шартре. Франция.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средних веков в Западной Европе.  Общая характеристика</dc:title>
  <dc:creator>Роза Аюпова</dc:creator>
  <cp:lastModifiedBy>Роза Аюпова</cp:lastModifiedBy>
  <cp:revision>8</cp:revision>
  <dcterms:created xsi:type="dcterms:W3CDTF">2024-01-15T17:00:00Z</dcterms:created>
  <dcterms:modified xsi:type="dcterms:W3CDTF">2024-01-15T18:22:45Z</dcterms:modified>
</cp:coreProperties>
</file>